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4" r:id="rId1"/>
  </p:sldMasterIdLst>
  <p:notesMasterIdLst>
    <p:notesMasterId r:id="rId26"/>
  </p:notesMasterIdLst>
  <p:sldIdLst>
    <p:sldId id="282" r:id="rId2"/>
    <p:sldId id="278" r:id="rId3"/>
    <p:sldId id="283" r:id="rId4"/>
    <p:sldId id="296" r:id="rId5"/>
    <p:sldId id="295" r:id="rId6"/>
    <p:sldId id="285" r:id="rId7"/>
    <p:sldId id="297" r:id="rId8"/>
    <p:sldId id="294" r:id="rId9"/>
    <p:sldId id="298" r:id="rId10"/>
    <p:sldId id="299" r:id="rId11"/>
    <p:sldId id="300" r:id="rId12"/>
    <p:sldId id="309" r:id="rId13"/>
    <p:sldId id="284" r:id="rId14"/>
    <p:sldId id="293" r:id="rId15"/>
    <p:sldId id="302" r:id="rId16"/>
    <p:sldId id="287" r:id="rId17"/>
    <p:sldId id="303" r:id="rId18"/>
    <p:sldId id="307" r:id="rId19"/>
    <p:sldId id="304" r:id="rId20"/>
    <p:sldId id="290" r:id="rId21"/>
    <p:sldId id="305" r:id="rId22"/>
    <p:sldId id="289" r:id="rId23"/>
    <p:sldId id="308" r:id="rId24"/>
    <p:sldId id="264" r:id="rId2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7" userDrawn="1">
          <p15:clr>
            <a:srgbClr val="A4A3A4"/>
          </p15:clr>
        </p15:guide>
        <p15:guide id="2" pos="4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C412"/>
    <a:srgbClr val="DED600"/>
    <a:srgbClr val="343433"/>
    <a:srgbClr val="D0EB26"/>
    <a:srgbClr val="2983E3"/>
    <a:srgbClr val="E35959"/>
    <a:srgbClr val="EB8B2D"/>
    <a:srgbClr val="2F9C05"/>
    <a:srgbClr val="FAEE02"/>
    <a:srgbClr val="D106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9BD878-7A72-AE3D-02FA-8AE6516CA3B7}" v="1347" dt="2024-01-22T22:11:24.065"/>
    <p1510:client id="{11ECE871-DDDA-2992-B1B4-6A6E80AA2646}" v="50" dt="2024-01-23T15:24:38.870"/>
    <p1510:client id="{21E77E41-6324-8FB3-9193-D7010722DD4E}" v="31" dt="2024-01-21T20:40:12.213"/>
    <p1510:client id="{AA6A6E9E-7D83-4F25-8EE3-F4F863CC011F}" v="148" dt="2024-01-23T13:01:54.160"/>
    <p1510:client id="{CB711D52-1F67-38F1-D2F1-D7B38C1889C0}" v="897" dt="2024-01-22T14:41:18.7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577"/>
        <p:guide pos="431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png>
</file>

<file path=ppt/media/image23.svg>
</file>

<file path=ppt/media/image24.png>
</file>

<file path=ppt/media/image25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2CE5A1-857B-214D-8BEE-AF65CEFCD544}" type="datetimeFigureOut">
              <a:rPr lang="de-DE" smtClean="0"/>
              <a:t>25.01.2024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31BCB-E4CC-CD41-BF0E-941D9510A3D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562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9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83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75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566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531BCB-E4CC-CD41-BF0E-941D9510A3DE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796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700"/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700"/>
            </a:lvl1pPr>
          </a:lstStyle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2340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598994" y="1275606"/>
            <a:ext cx="8221478" cy="3096344"/>
          </a:xfrm>
          <a:prstGeom prst="rect">
            <a:avLst/>
          </a:prstGeom>
        </p:spPr>
        <p:txBody>
          <a:bodyPr>
            <a:normAutofit/>
          </a:bodyPr>
          <a:lstStyle>
            <a:lvl1pPr marL="285750" marR="0" indent="-28575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Wingdings" pitchFamily="2" charset="2"/>
              <a:buChar char="§"/>
              <a:tabLst/>
              <a:defRPr sz="1300" baseline="0">
                <a:solidFill>
                  <a:schemeClr val="accent6"/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de-DE"/>
              <a:t> Mastertextformat bearbeiten</a:t>
            </a:r>
          </a:p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de-DE"/>
              <a:t> Mastertextformat bearbeiten</a:t>
            </a:r>
          </a:p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de-DE"/>
              <a:t> Mastertextformat bearbeiten</a:t>
            </a:r>
          </a:p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de-DE"/>
              <a:t> Mastertextformat bearbeiten</a:t>
            </a:r>
          </a:p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de-DE"/>
              <a:t> Mastertextformat bearbeiten</a:t>
            </a:r>
          </a:p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endParaRPr lang="de-DE"/>
          </a:p>
          <a:p>
            <a:pPr marL="0" marR="0" lvl="0" indent="0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tabLst/>
              <a:defRPr/>
            </a:pPr>
            <a:endParaRPr lang="de-DE"/>
          </a:p>
          <a:p>
            <a:pPr lvl="0"/>
            <a:endParaRPr lang="de-DE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8EBFAFBD-30AC-DAC4-4579-74482743A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6833880E-0052-3B2C-9129-A36CA1DD8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3B1143D-8BD3-0F9E-B585-E448FBD0E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994" y="845196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389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63486" y="1563637"/>
            <a:ext cx="4224537" cy="279900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300" baseline="0">
                <a:solidFill>
                  <a:srgbClr val="343433"/>
                </a:solidFill>
                <a:latin typeface="+mj-lt"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932040" y="1572332"/>
            <a:ext cx="3886200" cy="279031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0" indent="0">
              <a:buFontTx/>
              <a:buNone/>
              <a:defRPr sz="1275" baseline="0">
                <a:solidFill>
                  <a:srgbClr val="343433"/>
                </a:solidFill>
                <a:latin typeface="+mj-lt"/>
              </a:defRPr>
            </a:lvl1pPr>
          </a:lstStyle>
          <a:p>
            <a:pPr marL="171446" marR="0" lvl="0" indent="-171446" algn="l" defTabSz="685783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de-DE"/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DF04662D-21B7-9051-8A31-486AD1BF1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3ADAE68C-3E53-85B9-7815-4845DB40D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BDF3855-2F76-A448-84ED-A899CD61E1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994" y="845196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46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59B5F845-920C-9E60-C93C-24CBD020D43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4A5A38D-E190-82AE-46C3-2654892513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68" y="4083918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025B93AC-D9B3-BEBA-B871-3200B1EAE5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7899AF6-C9A4-534C-9EA9-B84DA79B2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68" y="4083918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2855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395D310-D791-6C2B-22E7-EDC255BFD6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7899AF6-C9A4-534C-9EA9-B84DA79B2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68" y="4083918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8710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C110A67-6133-4F95-EC8D-EDCA32F653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B4C68EB-EB8E-0EA7-6AED-A9D34A1A34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568" y="4083918"/>
            <a:ext cx="8149470" cy="358378"/>
          </a:xfrm>
        </p:spPr>
        <p:txBody>
          <a:bodyPr anchor="b">
            <a:noAutofit/>
          </a:bodyPr>
          <a:lstStyle>
            <a:lvl1pPr algn="l">
              <a:defRPr sz="1500">
                <a:solidFill>
                  <a:schemeClr val="accent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943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277ED0AC-A2BB-427C-5640-760371DD25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36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50F328DB-0EA6-4561-CF99-8CB498A81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C180B8C-F953-0F4A-5DEE-F4B1D3CEB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6ECBAB-E58F-72BD-6166-BCF3D0CCAA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994" y="845196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4051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8994" y="845196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8994" y="1275606"/>
            <a:ext cx="8149470" cy="3022698"/>
          </a:xfrm>
        </p:spPr>
        <p:txBody>
          <a:bodyPr>
            <a:normAutofit/>
          </a:bodyPr>
          <a:lstStyle>
            <a:lvl1pPr marL="0" indent="0" algn="l">
              <a:buNone/>
              <a:defRPr sz="1300">
                <a:solidFill>
                  <a:schemeClr val="accent6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6418F1B-1F49-A883-4762-14F675429A4E}"/>
              </a:ext>
            </a:extLst>
          </p:cNvPr>
          <p:cNvSpPr txBox="1"/>
          <p:nvPr userDrawn="1"/>
        </p:nvSpPr>
        <p:spPr>
          <a:xfrm>
            <a:off x="506629" y="3089190"/>
            <a:ext cx="184731" cy="248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sz="1013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C05C25C-01AB-BD07-4F27-345030EF3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C9D8A73D-192F-42B2-7F7B-1AAC1B4BC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5737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BAC653EC-50D5-1188-3B23-D99B8E0BE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591808-C2DA-8AAB-9C2D-CFBCBE4C1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9B19328-9CAD-34A1-BB95-DCA30F69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994" y="845196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44FC01E-4815-58CB-245F-C6264A32E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055" y="1537097"/>
            <a:ext cx="8149470" cy="2858691"/>
          </a:xfrm>
        </p:spPr>
        <p:txBody>
          <a:bodyPr/>
          <a:lstStyle>
            <a:lvl1pPr marL="1714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1pPr>
            <a:lvl2pPr marL="5143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2pPr>
            <a:lvl3pPr marL="8572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3pPr>
            <a:lvl4pPr marL="12001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4pPr>
            <a:lvl5pPr marL="15430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40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8994" y="1338054"/>
            <a:ext cx="3754750" cy="3033896"/>
          </a:xfrm>
        </p:spPr>
        <p:txBody>
          <a:bodyPr>
            <a:normAutofit/>
          </a:bodyPr>
          <a:lstStyle>
            <a:lvl1pPr marL="1714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1pPr>
            <a:lvl2pPr marL="5143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2pPr>
            <a:lvl3pPr marL="8572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3pPr>
            <a:lvl4pPr marL="12001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4pPr>
            <a:lvl5pPr marL="15430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7F25E90-E439-A938-CC55-2C9384E72BB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860032" y="1338054"/>
            <a:ext cx="3886200" cy="3033896"/>
          </a:xfrm>
        </p:spPr>
        <p:txBody>
          <a:bodyPr>
            <a:normAutofit/>
          </a:bodyPr>
          <a:lstStyle>
            <a:lvl1pPr marL="1714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1pPr>
            <a:lvl2pPr marL="5143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2pPr>
            <a:lvl3pPr marL="8572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3pPr>
            <a:lvl4pPr marL="12001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4pPr>
            <a:lvl5pPr marL="15430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A27DE744-2DB2-79E4-ADCA-E495F6C37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0C70A-82C9-4644-961E-2EF6C1C27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EBE5B3A-7A8A-63D4-7B19-D3DEA3317F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994" y="845196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730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8994" y="1851670"/>
            <a:ext cx="3900998" cy="2520279"/>
          </a:xfrm>
        </p:spPr>
        <p:txBody>
          <a:bodyPr>
            <a:normAutofit/>
          </a:bodyPr>
          <a:lstStyle>
            <a:lvl1pPr marL="1714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1pPr>
            <a:lvl2pPr marL="342900" indent="0">
              <a:buNone/>
              <a:defRPr sz="1500">
                <a:solidFill>
                  <a:schemeClr val="accent6"/>
                </a:solidFill>
              </a:defRPr>
            </a:lvl2pPr>
            <a:lvl3pPr>
              <a:defRPr sz="1500">
                <a:solidFill>
                  <a:schemeClr val="accent6"/>
                </a:solidFill>
              </a:defRPr>
            </a:lvl3pPr>
            <a:lvl4pPr>
              <a:defRPr sz="1500">
                <a:solidFill>
                  <a:schemeClr val="accent6"/>
                </a:solidFill>
              </a:defRPr>
            </a:lvl4pPr>
            <a:lvl5pPr>
              <a:defRPr sz="1500">
                <a:solidFill>
                  <a:schemeClr val="accent6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endParaRPr lang="en-US"/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A27DE744-2DB2-79E4-ADCA-E495F6C37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0C70A-82C9-4644-961E-2EF6C1C27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EBE5B3A-7A8A-63D4-7B19-D3DEA3317F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994" y="845196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23EBBEB-ABBC-395C-14A7-2F7F0FAE60BA}"/>
              </a:ext>
            </a:extLst>
          </p:cNvPr>
          <p:cNvSpPr txBox="1"/>
          <p:nvPr userDrawn="1"/>
        </p:nvSpPr>
        <p:spPr>
          <a:xfrm>
            <a:off x="598994" y="1450374"/>
            <a:ext cx="3900998" cy="323165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de-DE" sz="1500">
                <a:solidFill>
                  <a:schemeClr val="bg1"/>
                </a:solidFill>
              </a:rPr>
              <a:t>Untertitelformat bearbeiten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68689F5-31B5-F924-6649-EBD229A11FB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4010" y="1851670"/>
            <a:ext cx="3900998" cy="2520279"/>
          </a:xfrm>
        </p:spPr>
        <p:txBody>
          <a:bodyPr>
            <a:normAutofit/>
          </a:bodyPr>
          <a:lstStyle>
            <a:lvl1pPr marL="1714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1pPr>
            <a:lvl2pPr marL="342900" indent="0">
              <a:buNone/>
              <a:defRPr sz="1500">
                <a:solidFill>
                  <a:schemeClr val="accent6"/>
                </a:solidFill>
              </a:defRPr>
            </a:lvl2pPr>
            <a:lvl3pPr>
              <a:defRPr sz="1500">
                <a:solidFill>
                  <a:schemeClr val="accent6"/>
                </a:solidFill>
              </a:defRPr>
            </a:lvl3pPr>
            <a:lvl4pPr>
              <a:defRPr sz="1500">
                <a:solidFill>
                  <a:schemeClr val="accent6"/>
                </a:solidFill>
              </a:defRPr>
            </a:lvl4pPr>
            <a:lvl5pPr>
              <a:defRPr sz="1500">
                <a:solidFill>
                  <a:schemeClr val="accent6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endParaRPr lang="en-US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FCADC7D-CFAE-D0EC-0BBB-45D49E9E25BF}"/>
              </a:ext>
            </a:extLst>
          </p:cNvPr>
          <p:cNvSpPr txBox="1"/>
          <p:nvPr userDrawn="1"/>
        </p:nvSpPr>
        <p:spPr>
          <a:xfrm>
            <a:off x="4644010" y="1450374"/>
            <a:ext cx="3900998" cy="323165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de-DE" sz="1500">
                <a:solidFill>
                  <a:schemeClr val="bg1"/>
                </a:solidFill>
              </a:rPr>
              <a:t>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124412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3375" y="1537097"/>
            <a:ext cx="4629150" cy="2858691"/>
          </a:xfrm>
        </p:spPr>
        <p:txBody>
          <a:bodyPr/>
          <a:lstStyle>
            <a:lvl1pPr marL="1714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1pPr>
            <a:lvl2pPr marL="5143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2pPr>
            <a:lvl3pPr marL="8572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3pPr>
            <a:lvl4pPr marL="12001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4pPr>
            <a:lvl5pPr marL="1543050" indent="-171450">
              <a:buFont typeface="Wingdings" pitchFamily="2" charset="2"/>
              <a:buChar char="§"/>
              <a:defRPr sz="1300">
                <a:solidFill>
                  <a:schemeClr val="accent6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1952" y="1537097"/>
            <a:ext cx="3403984" cy="2858691"/>
          </a:xfrm>
        </p:spPr>
        <p:txBody>
          <a:bodyPr>
            <a:normAutofit/>
          </a:bodyPr>
          <a:lstStyle>
            <a:lvl1pPr marL="0" indent="0">
              <a:buNone/>
              <a:defRPr sz="1300">
                <a:solidFill>
                  <a:schemeClr val="accent6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C0E5E63C-6DA3-EC30-33D5-9F9E9AF44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C9967ED0-F589-727D-6698-1285C6E40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10A2F76-5FE6-A2C9-8158-0253A4B2F1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1952" y="1164404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br>
              <a:rPr lang="de-DE"/>
            </a:br>
            <a:r>
              <a:rPr lang="de-DE"/>
              <a:t>Mastertitelformat </a:t>
            </a:r>
            <a:br>
              <a:rPr lang="de-DE"/>
            </a:br>
            <a:r>
              <a:rPr lang="de-DE"/>
              <a:t>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6155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39951" y="1537097"/>
            <a:ext cx="4376589" cy="2858691"/>
          </a:xfrm>
        </p:spPr>
        <p:txBody>
          <a:bodyPr anchor="t">
            <a:normAutofit/>
          </a:bodyPr>
          <a:lstStyle>
            <a:lvl1pPr marL="0" indent="0">
              <a:buNone/>
              <a:defRPr sz="1300">
                <a:solidFill>
                  <a:schemeClr val="accent6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E6C6A265-800A-43D6-2F98-C10611F54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1952" y="1537097"/>
            <a:ext cx="3403984" cy="2858691"/>
          </a:xfrm>
        </p:spPr>
        <p:txBody>
          <a:bodyPr>
            <a:normAutofit/>
          </a:bodyPr>
          <a:lstStyle>
            <a:lvl1pPr marL="0" indent="0">
              <a:buNone/>
              <a:defRPr sz="1300">
                <a:solidFill>
                  <a:schemeClr val="accent6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E50673FC-B46D-1686-D84F-4406F8C7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A812B2-B24C-30AC-611A-2D15F9AD7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BF1B6B8-479C-21F0-99CF-7B900C2B89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994" y="845196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91513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CCA43C17-0CEA-0548-C281-56AB41C04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CD006A1A-B804-11FE-1AD0-02A2DC86C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 sz="700"/>
            </a:lvl1pPr>
          </a:lstStyle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311A278-5F49-D749-A3C5-6CC2A7D22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994" y="845196"/>
            <a:ext cx="8149470" cy="358378"/>
          </a:xfrm>
        </p:spPr>
        <p:txBody>
          <a:bodyPr anchor="b">
            <a:noAutofit/>
          </a:bodyPr>
          <a:lstStyle>
            <a:lvl1pPr algn="l">
              <a:defRPr sz="20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D230031-93FC-50BC-76F9-90A026F0873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8994" y="1347614"/>
            <a:ext cx="8149470" cy="360040"/>
          </a:xfrm>
        </p:spPr>
        <p:txBody>
          <a:bodyPr>
            <a:normAutofit/>
          </a:bodyPr>
          <a:lstStyle>
            <a:lvl1pPr marL="0" indent="0" algn="l">
              <a:buNone/>
              <a:defRPr sz="1300">
                <a:solidFill>
                  <a:schemeClr val="accent6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F17648C-2661-BBE0-ED31-F8BFFFC21DA4}"/>
              </a:ext>
            </a:extLst>
          </p:cNvPr>
          <p:cNvSpPr txBox="1">
            <a:spLocks/>
          </p:cNvSpPr>
          <p:nvPr userDrawn="1"/>
        </p:nvSpPr>
        <p:spPr>
          <a:xfrm>
            <a:off x="755576" y="1923678"/>
            <a:ext cx="8149470" cy="792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500" i="1">
                <a:solidFill>
                  <a:schemeClr val="accent4"/>
                </a:solidFill>
                <a:latin typeface="+mn-lt"/>
              </a:rPr>
              <a:t>Zitat bearbeiten</a:t>
            </a:r>
            <a:endParaRPr lang="en-US" sz="1500" i="1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F1926AB-352B-1D01-2E4A-B42350233D4A}"/>
              </a:ext>
            </a:extLst>
          </p:cNvPr>
          <p:cNvSpPr txBox="1">
            <a:spLocks/>
          </p:cNvSpPr>
          <p:nvPr userDrawn="1"/>
        </p:nvSpPr>
        <p:spPr>
          <a:xfrm>
            <a:off x="598994" y="2787774"/>
            <a:ext cx="8149470" cy="1440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3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/>
              <a:t>Mastertitelformat bearbeiten</a:t>
            </a:r>
            <a:endParaRPr lang="en-US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66364703-4655-3A8A-7A24-521B94AB028D}"/>
              </a:ext>
            </a:extLst>
          </p:cNvPr>
          <p:cNvCxnSpPr/>
          <p:nvPr userDrawn="1"/>
        </p:nvCxnSpPr>
        <p:spPr>
          <a:xfrm>
            <a:off x="683568" y="1923678"/>
            <a:ext cx="0" cy="72008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0369278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Ort I Name I Datum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D19B8-022A-7E45-9E7D-50203552C1A0}" type="slidenum">
              <a:rPr lang="de-DE" smtClean="0"/>
              <a:pPr/>
              <a:t>‹#›</a:t>
            </a:fld>
            <a:endParaRPr lang="de-DE"/>
          </a:p>
        </p:txBody>
      </p:sp>
      <p:pic>
        <p:nvPicPr>
          <p:cNvPr id="7" name="Bild 6">
            <a:extLst>
              <a:ext uri="{FF2B5EF4-FFF2-40B4-BE49-F238E27FC236}">
                <a16:creationId xmlns:a16="http://schemas.microsoft.com/office/drawing/2014/main" id="{BFFAA134-C3B6-398C-EA46-E36B407AA4CF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" y="0"/>
            <a:ext cx="9138589" cy="51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97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8" r:id="rId2"/>
    <p:sldLayoutId id="2147483705" r:id="rId3"/>
    <p:sldLayoutId id="2147483706" r:id="rId4"/>
    <p:sldLayoutId id="2147483708" r:id="rId5"/>
    <p:sldLayoutId id="2147483721" r:id="rId6"/>
    <p:sldLayoutId id="2147483712" r:id="rId7"/>
    <p:sldLayoutId id="2147483713" r:id="rId8"/>
    <p:sldLayoutId id="2147483714" r:id="rId9"/>
    <p:sldLayoutId id="2147483717" r:id="rId10"/>
    <p:sldLayoutId id="2147483652" r:id="rId11"/>
    <p:sldLayoutId id="2147483657" r:id="rId12"/>
    <p:sldLayoutId id="2147483719" r:id="rId13"/>
    <p:sldLayoutId id="2147483722" r:id="rId14"/>
    <p:sldLayoutId id="2147483716" r:id="rId15"/>
    <p:sldLayoutId id="2147483720" r:id="rId16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4F80108-BAC1-57F1-9AC5-62114832F2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404" y="3859178"/>
            <a:ext cx="9149594" cy="737082"/>
          </a:xfrm>
        </p:spPr>
        <p:txBody>
          <a:bodyPr/>
          <a:lstStyle/>
          <a:p>
            <a:pPr algn="ctr"/>
            <a:r>
              <a:rPr lang="de-DE" sz="2400" b="1">
                <a:ea typeface="+mj-lt"/>
                <a:cs typeface="+mj-lt"/>
              </a:rPr>
              <a:t>Future Timelines: </a:t>
            </a:r>
            <a:r>
              <a:rPr lang="de-DE" sz="2400" b="1" err="1">
                <a:ea typeface="+mj-lt"/>
                <a:cs typeface="+mj-lt"/>
              </a:rPr>
              <a:t>Extraction</a:t>
            </a:r>
            <a:r>
              <a:rPr lang="de-DE" sz="2400" b="1">
                <a:ea typeface="+mj-lt"/>
                <a:cs typeface="+mj-lt"/>
              </a:rPr>
              <a:t> and </a:t>
            </a:r>
            <a:r>
              <a:rPr lang="de-DE" sz="2400" b="1" err="1">
                <a:ea typeface="+mj-lt"/>
                <a:cs typeface="+mj-lt"/>
              </a:rPr>
              <a:t>Visualization</a:t>
            </a:r>
            <a:r>
              <a:rPr lang="de-DE" sz="2400" b="1">
                <a:ea typeface="+mj-lt"/>
                <a:cs typeface="+mj-lt"/>
              </a:rPr>
              <a:t> </a:t>
            </a:r>
            <a:r>
              <a:rPr lang="de-DE" sz="2400" b="1" err="1">
                <a:ea typeface="+mj-lt"/>
                <a:cs typeface="+mj-lt"/>
              </a:rPr>
              <a:t>of</a:t>
            </a:r>
            <a:endParaRPr lang="de-DE" sz="2400" b="1">
              <a:ea typeface="+mj-lt"/>
              <a:cs typeface="+mj-lt"/>
            </a:endParaRPr>
          </a:p>
          <a:p>
            <a:pPr algn="ctr"/>
            <a:r>
              <a:rPr lang="de-DE" sz="2400" b="1">
                <a:ea typeface="+mj-lt"/>
                <a:cs typeface="+mj-lt"/>
              </a:rPr>
              <a:t>Future-</a:t>
            </a:r>
            <a:r>
              <a:rPr lang="de-DE" sz="2400" b="1" err="1">
                <a:ea typeface="+mj-lt"/>
                <a:cs typeface="+mj-lt"/>
              </a:rPr>
              <a:t>Related</a:t>
            </a:r>
            <a:r>
              <a:rPr lang="de-DE" sz="2400" b="1">
                <a:ea typeface="+mj-lt"/>
                <a:cs typeface="+mj-lt"/>
              </a:rPr>
              <a:t> Content </a:t>
            </a:r>
            <a:r>
              <a:rPr lang="de-DE" sz="2400" b="1" err="1">
                <a:ea typeface="+mj-lt"/>
                <a:cs typeface="+mj-lt"/>
              </a:rPr>
              <a:t>From</a:t>
            </a:r>
            <a:r>
              <a:rPr lang="de-DE" sz="2400" b="1">
                <a:ea typeface="+mj-lt"/>
                <a:cs typeface="+mj-lt"/>
              </a:rPr>
              <a:t> News </a:t>
            </a:r>
            <a:r>
              <a:rPr lang="de-DE" sz="2400" b="1" err="1">
                <a:ea typeface="+mj-lt"/>
                <a:cs typeface="+mj-lt"/>
              </a:rPr>
              <a:t>Articles</a:t>
            </a:r>
            <a:endParaRPr lang="de-DE" sz="2400" b="1">
              <a:ea typeface="+mj-lt"/>
              <a:cs typeface="+mj-lt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7ED73456-0FD4-DC7E-FB28-7303C766DE3F}"/>
              </a:ext>
            </a:extLst>
          </p:cNvPr>
          <p:cNvSpPr txBox="1"/>
          <p:nvPr/>
        </p:nvSpPr>
        <p:spPr>
          <a:xfrm>
            <a:off x="2698011" y="4574882"/>
            <a:ext cx="3747976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>
                <a:cs typeface="Calibri"/>
              </a:rPr>
              <a:t>Innsbruck, 23.01.2024</a:t>
            </a:r>
          </a:p>
          <a:p>
            <a:pPr algn="ctr"/>
            <a:r>
              <a:rPr lang="de-DE" sz="1100" err="1">
                <a:cs typeface="Calibri"/>
              </a:rPr>
              <a:t>Juwal</a:t>
            </a:r>
            <a:r>
              <a:rPr lang="de-DE" sz="1100">
                <a:cs typeface="Calibri"/>
              </a:rPr>
              <a:t> Regev</a:t>
            </a:r>
          </a:p>
          <a:p>
            <a:pPr algn="ctr"/>
            <a:r>
              <a:rPr lang="de-DE" sz="1100" err="1">
                <a:cs typeface="Calibri"/>
              </a:rPr>
              <a:t>Supervised</a:t>
            </a:r>
            <a:r>
              <a:rPr lang="de-DE" sz="1100">
                <a:cs typeface="Calibri"/>
              </a:rPr>
              <a:t> </a:t>
            </a:r>
            <a:r>
              <a:rPr lang="de-DE" sz="1100" err="1">
                <a:cs typeface="Calibri"/>
              </a:rPr>
              <a:t>by</a:t>
            </a:r>
            <a:r>
              <a:rPr lang="de-DE" sz="1100">
                <a:cs typeface="Calibri"/>
              </a:rPr>
              <a:t>: Prof. Adam </a:t>
            </a:r>
            <a:r>
              <a:rPr lang="de-DE" sz="1100" err="1">
                <a:cs typeface="Calibri"/>
              </a:rPr>
              <a:t>Jatowt</a:t>
            </a:r>
            <a:endParaRPr lang="de-DE" sz="11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26747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D77BB5-8555-B351-FA91-0080091FF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BD77FD50-4E31-1B1C-DEFD-EA23423446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9" y="2214731"/>
            <a:ext cx="9143914" cy="475433"/>
          </a:xfrm>
        </p:spPr>
        <p:txBody>
          <a:bodyPr/>
          <a:lstStyle/>
          <a:p>
            <a:pPr algn="ctr"/>
            <a:r>
              <a:rPr lang="de-DE" sz="2400" b="1">
                <a:cs typeface="Calibri"/>
              </a:rPr>
              <a:t>Classification</a:t>
            </a:r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1645701-31BE-AE6A-5FB0-8407FB3D0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10</a:t>
            </a:fld>
            <a:endParaRPr lang="de-DE"/>
          </a:p>
        </p:txBody>
      </p:sp>
      <p:pic>
        <p:nvPicPr>
          <p:cNvPr id="16" name="Grafik 57" descr="A black and white network&#10;&#10;Description automatically generated">
            <a:extLst>
              <a:ext uri="{FF2B5EF4-FFF2-40B4-BE49-F238E27FC236}">
                <a16:creationId xmlns:a16="http://schemas.microsoft.com/office/drawing/2014/main" id="{90ABCFF3-E67D-998A-4E23-0E9C55CAF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1" y="232043"/>
            <a:ext cx="2743200" cy="1828800"/>
          </a:xfrm>
          <a:prstGeom prst="rect">
            <a:avLst/>
          </a:prstGeom>
        </p:spPr>
      </p:pic>
      <p:sp>
        <p:nvSpPr>
          <p:cNvPr id="2" name="Titel 4">
            <a:extLst>
              <a:ext uri="{FF2B5EF4-FFF2-40B4-BE49-F238E27FC236}">
                <a16:creationId xmlns:a16="http://schemas.microsoft.com/office/drawing/2014/main" id="{9B27FD88-8BD7-6C9E-81E6-C215B8FC548B}"/>
              </a:ext>
            </a:extLst>
          </p:cNvPr>
          <p:cNvSpPr txBox="1">
            <a:spLocks/>
          </p:cNvSpPr>
          <p:nvPr/>
        </p:nvSpPr>
        <p:spPr>
          <a:xfrm>
            <a:off x="-591" y="2869775"/>
            <a:ext cx="9143913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b="1" dirty="0">
                <a:solidFill>
                  <a:schemeClr val="bg1">
                    <a:lumMod val="50000"/>
                  </a:schemeClr>
                </a:solidFill>
                <a:cs typeface="Calibri"/>
              </a:rPr>
              <a:t>Goal: </a:t>
            </a:r>
            <a:r>
              <a:rPr lang="de-DE" sz="1600" b="1" dirty="0" err="1">
                <a:solidFill>
                  <a:schemeClr val="bg1">
                    <a:lumMod val="50000"/>
                  </a:schemeClr>
                </a:solidFill>
                <a:cs typeface="Calibri"/>
              </a:rPr>
              <a:t>Finetune</a:t>
            </a:r>
            <a:r>
              <a:rPr lang="de-DE" sz="1600" b="1" dirty="0">
                <a:solidFill>
                  <a:schemeClr val="bg1">
                    <a:lumMod val="50000"/>
                  </a:schemeClr>
                </a:solidFill>
                <a:cs typeface="Calibri"/>
              </a:rPr>
              <a:t> </a:t>
            </a:r>
            <a:r>
              <a:rPr lang="de-DE" sz="1600" b="1" dirty="0" err="1">
                <a:solidFill>
                  <a:schemeClr val="bg1">
                    <a:lumMod val="50000"/>
                  </a:schemeClr>
                </a:solidFill>
                <a:cs typeface="Calibri"/>
              </a:rPr>
              <a:t>Pre-trained</a:t>
            </a:r>
            <a:r>
              <a:rPr lang="de-DE" sz="1600" b="1" dirty="0">
                <a:solidFill>
                  <a:schemeClr val="bg1">
                    <a:lumMod val="50000"/>
                  </a:schemeClr>
                </a:solidFill>
                <a:cs typeface="Calibri"/>
              </a:rPr>
              <a:t> Network on This Dataset </a:t>
            </a:r>
            <a:endParaRPr lang="en-US" sz="1600" b="1" dirty="0">
              <a:solidFill>
                <a:schemeClr val="bg1">
                  <a:lumMod val="50000"/>
                </a:schemeClr>
              </a:solidFill>
              <a:ea typeface="Calibri"/>
              <a:cs typeface="Calibri"/>
            </a:endParaRPr>
          </a:p>
        </p:txBody>
      </p:sp>
      <p:sp>
        <p:nvSpPr>
          <p:cNvPr id="3" name="Titel 4">
            <a:extLst>
              <a:ext uri="{FF2B5EF4-FFF2-40B4-BE49-F238E27FC236}">
                <a16:creationId xmlns:a16="http://schemas.microsoft.com/office/drawing/2014/main" id="{7047146D-A3F6-7CE9-551C-60AEC250422E}"/>
              </a:ext>
            </a:extLst>
          </p:cNvPr>
          <p:cNvSpPr txBox="1">
            <a:spLocks/>
          </p:cNvSpPr>
          <p:nvPr/>
        </p:nvSpPr>
        <p:spPr>
          <a:xfrm>
            <a:off x="2678650" y="3035114"/>
            <a:ext cx="3780076" cy="15977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b="1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common</a:t>
            </a:r>
            <a:r>
              <a:rPr lang="de-DE" sz="1200" b="1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 </a:t>
            </a:r>
            <a:r>
              <a:rPr lang="de-DE" sz="1200" b="1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approach</a:t>
            </a:r>
            <a:r>
              <a:rPr lang="de-DE" sz="1200" b="1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: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 </a:t>
            </a:r>
            <a:r>
              <a:rPr lang="de-DE" sz="120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fine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-tune </a:t>
            </a:r>
            <a:r>
              <a:rPr lang="de-DE" sz="120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pre-trained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 </a:t>
            </a:r>
            <a:r>
              <a:rPr lang="de-DE" sz="120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language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 </a:t>
            </a:r>
            <a:r>
              <a:rPr lang="de-DE" sz="120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model</a:t>
            </a:r>
            <a:endParaRPr lang="en-US" sz="1400" err="1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200" b="1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pre-trained</a:t>
            </a:r>
            <a:r>
              <a:rPr lang="de-DE" sz="1200" b="1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 </a:t>
            </a:r>
            <a:r>
              <a:rPr lang="de-DE" sz="1200" b="1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model</a:t>
            </a:r>
            <a:r>
              <a:rPr lang="de-DE" sz="1200" b="1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: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 </a:t>
            </a:r>
            <a:endParaRPr lang="de-DE" sz="140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  - </a:t>
            </a:r>
            <a:r>
              <a:rPr lang="de-DE" sz="1200" dirty="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trained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 on large </a:t>
            </a:r>
            <a:r>
              <a:rPr lang="de-DE" sz="1200" dirty="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amount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 </a:t>
            </a:r>
            <a:r>
              <a:rPr lang="de-DE" sz="1200" dirty="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of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 </a:t>
            </a:r>
            <a:r>
              <a:rPr lang="de-DE" sz="1200" dirty="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data</a:t>
            </a:r>
            <a:endParaRPr lang="de-DE" sz="1400" dirty="0" err="1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  - </a:t>
            </a:r>
            <a:r>
              <a:rPr lang="de-DE" sz="1200" dirty="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understands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 </a:t>
            </a:r>
            <a:r>
              <a:rPr lang="de-DE" sz="1200" dirty="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language</a:t>
            </a:r>
            <a:endParaRPr lang="de-DE" sz="1400" dirty="0" err="1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  - </a:t>
            </a:r>
            <a:r>
              <a:rPr lang="de-DE" sz="1200" dirty="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trained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 </a:t>
            </a:r>
            <a:r>
              <a:rPr lang="de-DE" sz="1200" dirty="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with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 </a:t>
            </a:r>
            <a:r>
              <a:rPr lang="de-DE" sz="1200" dirty="0" err="1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Masked</a:t>
            </a:r>
            <a:r>
              <a:rPr lang="de-DE" sz="1200" dirty="0">
                <a:solidFill>
                  <a:schemeClr val="bg1">
                    <a:lumMod val="50000"/>
                  </a:schemeClr>
                </a:solidFill>
                <a:ea typeface="+mn-lt"/>
                <a:cs typeface="+mn-lt"/>
              </a:rPr>
              <a:t> Language Modeling (MLM)</a:t>
            </a:r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200" b="1" dirty="0">
              <a:solidFill>
                <a:schemeClr val="bg1">
                  <a:lumMod val="50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2387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8F6BA0-B59F-C7E0-C4AD-5ABBA0319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11</a:t>
            </a:fld>
            <a:endParaRPr lang="de-DE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1F11F5-B051-4E5A-423A-96F46F91A287}"/>
              </a:ext>
            </a:extLst>
          </p:cNvPr>
          <p:cNvCxnSpPr/>
          <p:nvPr/>
        </p:nvCxnSpPr>
        <p:spPr>
          <a:xfrm flipH="1" flipV="1">
            <a:off x="2963536" y="3159774"/>
            <a:ext cx="1377" cy="28368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D587F64-8634-721C-455B-25376CA51881}"/>
              </a:ext>
            </a:extLst>
          </p:cNvPr>
          <p:cNvCxnSpPr>
            <a:cxnSpLocks/>
          </p:cNvCxnSpPr>
          <p:nvPr/>
        </p:nvCxnSpPr>
        <p:spPr>
          <a:xfrm flipH="1" flipV="1">
            <a:off x="3693414" y="3158935"/>
            <a:ext cx="1377" cy="28368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8469D33-E44D-5A07-1BC5-CFC88584B32B}"/>
              </a:ext>
            </a:extLst>
          </p:cNvPr>
          <p:cNvCxnSpPr>
            <a:cxnSpLocks/>
          </p:cNvCxnSpPr>
          <p:nvPr/>
        </p:nvCxnSpPr>
        <p:spPr>
          <a:xfrm flipH="1" flipV="1">
            <a:off x="4443938" y="3158935"/>
            <a:ext cx="1377" cy="28368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625C8B3-457B-EBDF-2724-12D179186DC0}"/>
              </a:ext>
            </a:extLst>
          </p:cNvPr>
          <p:cNvCxnSpPr>
            <a:cxnSpLocks/>
          </p:cNvCxnSpPr>
          <p:nvPr/>
        </p:nvCxnSpPr>
        <p:spPr>
          <a:xfrm flipH="1" flipV="1">
            <a:off x="4994781" y="3159774"/>
            <a:ext cx="1377" cy="28368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3C2B4FD-6530-7B51-92DE-C2F4C808D5A1}"/>
              </a:ext>
            </a:extLst>
          </p:cNvPr>
          <p:cNvCxnSpPr>
            <a:cxnSpLocks/>
          </p:cNvCxnSpPr>
          <p:nvPr/>
        </p:nvCxnSpPr>
        <p:spPr>
          <a:xfrm flipH="1" flipV="1">
            <a:off x="5910547" y="3158935"/>
            <a:ext cx="1377" cy="28368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el 4">
            <a:extLst>
              <a:ext uri="{FF2B5EF4-FFF2-40B4-BE49-F238E27FC236}">
                <a16:creationId xmlns:a16="http://schemas.microsoft.com/office/drawing/2014/main" id="{1B659A55-D777-464E-7A34-AECED634C080}"/>
              </a:ext>
            </a:extLst>
          </p:cNvPr>
          <p:cNvSpPr txBox="1">
            <a:spLocks/>
          </p:cNvSpPr>
          <p:nvPr/>
        </p:nvSpPr>
        <p:spPr>
          <a:xfrm>
            <a:off x="-591" y="3337992"/>
            <a:ext cx="9143913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b="1">
                <a:solidFill>
                  <a:srgbClr val="444544"/>
                </a:solidFill>
                <a:cs typeface="Calibri"/>
              </a:rPr>
              <a:t>This     </a:t>
            </a:r>
            <a:r>
              <a:rPr lang="de-DE" sz="1600" b="1">
                <a:solidFill>
                  <a:srgbClr val="FF0000"/>
                </a:solidFill>
                <a:cs typeface="Calibri"/>
              </a:rPr>
              <a:t>[MASK]</a:t>
            </a:r>
            <a:r>
              <a:rPr lang="de-DE" sz="1600" b="1">
                <a:solidFill>
                  <a:srgbClr val="444544"/>
                </a:solidFill>
                <a:cs typeface="Calibri"/>
              </a:rPr>
              <a:t>      a     </a:t>
            </a:r>
            <a:r>
              <a:rPr lang="de-DE" sz="1600" b="1" err="1">
                <a:solidFill>
                  <a:srgbClr val="444544"/>
                </a:solidFill>
                <a:cs typeface="Calibri"/>
              </a:rPr>
              <a:t>short</a:t>
            </a:r>
            <a:r>
              <a:rPr lang="de-DE" sz="1600" b="1">
                <a:solidFill>
                  <a:srgbClr val="444544"/>
                </a:solidFill>
                <a:cs typeface="Calibri"/>
              </a:rPr>
              <a:t>      </a:t>
            </a:r>
            <a:r>
              <a:rPr lang="de-DE" sz="1600" b="1" err="1">
                <a:solidFill>
                  <a:srgbClr val="444544"/>
                </a:solidFill>
                <a:cs typeface="Calibri"/>
              </a:rPr>
              <a:t>sentence</a:t>
            </a:r>
            <a:endParaRPr lang="en-US" err="1"/>
          </a:p>
        </p:txBody>
      </p:sp>
      <p:sp>
        <p:nvSpPr>
          <p:cNvPr id="15" name="Titel 4">
            <a:extLst>
              <a:ext uri="{FF2B5EF4-FFF2-40B4-BE49-F238E27FC236}">
                <a16:creationId xmlns:a16="http://schemas.microsoft.com/office/drawing/2014/main" id="{223ED9AD-0288-CAF5-B9C7-3D04FE1997B6}"/>
              </a:ext>
            </a:extLst>
          </p:cNvPr>
          <p:cNvSpPr txBox="1">
            <a:spLocks/>
          </p:cNvSpPr>
          <p:nvPr/>
        </p:nvSpPr>
        <p:spPr>
          <a:xfrm>
            <a:off x="40721" y="3840635"/>
            <a:ext cx="9143913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b="1">
                <a:solidFill>
                  <a:srgbClr val="444544"/>
                </a:solidFill>
                <a:cs typeface="Calibri"/>
              </a:rPr>
              <a:t>This           </a:t>
            </a:r>
            <a:r>
              <a:rPr lang="de-DE" sz="1600" b="1" err="1">
                <a:solidFill>
                  <a:srgbClr val="FF0000"/>
                </a:solidFill>
                <a:cs typeface="Calibri"/>
              </a:rPr>
              <a:t>is</a:t>
            </a:r>
            <a:r>
              <a:rPr lang="de-DE" sz="1600" b="1">
                <a:solidFill>
                  <a:srgbClr val="FF0000"/>
                </a:solidFill>
                <a:cs typeface="Calibri"/>
              </a:rPr>
              <a:t>             </a:t>
            </a:r>
            <a:r>
              <a:rPr lang="de-DE" sz="1600" b="1">
                <a:solidFill>
                  <a:srgbClr val="444544"/>
                </a:solidFill>
                <a:cs typeface="Calibri"/>
              </a:rPr>
              <a:t> a </a:t>
            </a:r>
            <a:r>
              <a:rPr lang="de-DE" sz="1600" b="1">
                <a:solidFill>
                  <a:srgbClr val="FF0000"/>
                </a:solidFill>
                <a:cs typeface="Calibri"/>
              </a:rPr>
              <a:t>     </a:t>
            </a:r>
            <a:r>
              <a:rPr lang="de-DE" sz="1600" b="1" err="1">
                <a:solidFill>
                  <a:srgbClr val="444544"/>
                </a:solidFill>
                <a:cs typeface="Calibri"/>
              </a:rPr>
              <a:t>short</a:t>
            </a:r>
            <a:r>
              <a:rPr lang="de-DE" sz="1600" b="1">
                <a:solidFill>
                  <a:srgbClr val="444544"/>
                </a:solidFill>
                <a:cs typeface="Calibri"/>
              </a:rPr>
              <a:t>      </a:t>
            </a:r>
            <a:r>
              <a:rPr lang="de-DE" sz="1600" b="1" err="1">
                <a:solidFill>
                  <a:srgbClr val="444544"/>
                </a:solidFill>
                <a:cs typeface="Calibri"/>
              </a:rPr>
              <a:t>sentence</a:t>
            </a:r>
            <a:endParaRPr lang="en-US" err="1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AD10F64-F8CF-19AD-34C7-63E335D05708}"/>
              </a:ext>
            </a:extLst>
          </p:cNvPr>
          <p:cNvSpPr/>
          <p:nvPr/>
        </p:nvSpPr>
        <p:spPr>
          <a:xfrm>
            <a:off x="1996807" y="2265343"/>
            <a:ext cx="4971361" cy="78495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ea typeface="Calibri"/>
                <a:cs typeface="Calibri"/>
              </a:rPr>
              <a:t>Transformer-Encoder-Model</a:t>
            </a:r>
            <a:endParaRPr lang="en-US"/>
          </a:p>
        </p:txBody>
      </p:sp>
      <p:sp>
        <p:nvSpPr>
          <p:cNvPr id="23" name="Titel 4">
            <a:extLst>
              <a:ext uri="{FF2B5EF4-FFF2-40B4-BE49-F238E27FC236}">
                <a16:creationId xmlns:a16="http://schemas.microsoft.com/office/drawing/2014/main" id="{36FE660A-53B3-BD16-422B-3667970821F4}"/>
              </a:ext>
            </a:extLst>
          </p:cNvPr>
          <p:cNvSpPr txBox="1">
            <a:spLocks/>
          </p:cNvSpPr>
          <p:nvPr/>
        </p:nvSpPr>
        <p:spPr>
          <a:xfrm>
            <a:off x="3015274" y="1451351"/>
            <a:ext cx="1301282" cy="48231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100" b="1" err="1">
                <a:solidFill>
                  <a:srgbClr val="444544"/>
                </a:solidFill>
                <a:ea typeface="Calibri"/>
                <a:cs typeface="Calibri"/>
              </a:rPr>
              <a:t>vector-embedding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0FF453C-8BFB-8715-888A-FCC414EDECDE}"/>
              </a:ext>
            </a:extLst>
          </p:cNvPr>
          <p:cNvCxnSpPr>
            <a:cxnSpLocks/>
          </p:cNvCxnSpPr>
          <p:nvPr/>
        </p:nvCxnSpPr>
        <p:spPr>
          <a:xfrm flipH="1" flipV="1">
            <a:off x="2935994" y="1934148"/>
            <a:ext cx="1377" cy="28368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9EAF280-24E7-D4E8-400D-281D70FC0A62}"/>
              </a:ext>
            </a:extLst>
          </p:cNvPr>
          <p:cNvCxnSpPr>
            <a:cxnSpLocks/>
          </p:cNvCxnSpPr>
          <p:nvPr/>
        </p:nvCxnSpPr>
        <p:spPr>
          <a:xfrm flipH="1" flipV="1">
            <a:off x="3665872" y="1933309"/>
            <a:ext cx="1377" cy="28368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526CFE5-1152-5826-1B73-A9A563E00730}"/>
              </a:ext>
            </a:extLst>
          </p:cNvPr>
          <p:cNvCxnSpPr>
            <a:cxnSpLocks/>
          </p:cNvCxnSpPr>
          <p:nvPr/>
        </p:nvCxnSpPr>
        <p:spPr>
          <a:xfrm flipH="1" flipV="1">
            <a:off x="4416396" y="1933309"/>
            <a:ext cx="1377" cy="28368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13385CE-1DC8-F89D-AADD-37AC6D0F4CFB}"/>
              </a:ext>
            </a:extLst>
          </p:cNvPr>
          <p:cNvCxnSpPr>
            <a:cxnSpLocks/>
          </p:cNvCxnSpPr>
          <p:nvPr/>
        </p:nvCxnSpPr>
        <p:spPr>
          <a:xfrm flipH="1" flipV="1">
            <a:off x="4967239" y="1934148"/>
            <a:ext cx="1377" cy="28368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0F52162-118F-EAA4-9A2A-6E4FD5096043}"/>
              </a:ext>
            </a:extLst>
          </p:cNvPr>
          <p:cNvCxnSpPr>
            <a:cxnSpLocks/>
          </p:cNvCxnSpPr>
          <p:nvPr/>
        </p:nvCxnSpPr>
        <p:spPr>
          <a:xfrm flipH="1" flipV="1">
            <a:off x="5883005" y="1933309"/>
            <a:ext cx="1377" cy="28368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BF474BB-91C3-523F-E9C0-9FC29D149DF9}"/>
              </a:ext>
            </a:extLst>
          </p:cNvPr>
          <p:cNvCxnSpPr>
            <a:cxnSpLocks/>
          </p:cNvCxnSpPr>
          <p:nvPr/>
        </p:nvCxnSpPr>
        <p:spPr>
          <a:xfrm flipH="1" flipV="1">
            <a:off x="3658986" y="1265411"/>
            <a:ext cx="1377" cy="283684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96923E4-40E9-7C35-D111-2AE4024CACBC}"/>
              </a:ext>
            </a:extLst>
          </p:cNvPr>
          <p:cNvSpPr/>
          <p:nvPr/>
        </p:nvSpPr>
        <p:spPr>
          <a:xfrm>
            <a:off x="3112264" y="778065"/>
            <a:ext cx="1170542" cy="3855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50">
                <a:ea typeface="Calibri"/>
                <a:cs typeface="Calibri"/>
              </a:rPr>
              <a:t>FFNN + </a:t>
            </a:r>
            <a:r>
              <a:rPr lang="en-US" sz="1050" err="1">
                <a:ea typeface="Calibri"/>
                <a:cs typeface="Calibri"/>
              </a:rPr>
              <a:t>softmax</a:t>
            </a:r>
            <a:endParaRPr lang="en-US" sz="1050">
              <a:ea typeface="Calibri"/>
              <a:cs typeface="Calibri"/>
            </a:endParaRPr>
          </a:p>
        </p:txBody>
      </p:sp>
      <p:pic>
        <p:nvPicPr>
          <p:cNvPr id="31" name="Picture 30" descr="The Illustrated BERT, ELMo, and co. (How NLP Cracked Transfer Learning) –  Jay Alammar – Visualizing machine learning one concept at a time.">
            <a:extLst>
              <a:ext uri="{FF2B5EF4-FFF2-40B4-BE49-F238E27FC236}">
                <a16:creationId xmlns:a16="http://schemas.microsoft.com/office/drawing/2014/main" id="{89F0837C-2E98-9045-E79D-2D93A613C1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22" r="43067" b="78321"/>
          <a:stretch/>
        </p:blipFill>
        <p:spPr>
          <a:xfrm>
            <a:off x="4875007" y="314634"/>
            <a:ext cx="480106" cy="1116192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CF1BEAF-152D-58FC-AA54-10D680370F66}"/>
              </a:ext>
            </a:extLst>
          </p:cNvPr>
          <p:cNvCxnSpPr>
            <a:cxnSpLocks/>
          </p:cNvCxnSpPr>
          <p:nvPr/>
        </p:nvCxnSpPr>
        <p:spPr>
          <a:xfrm>
            <a:off x="4478808" y="970539"/>
            <a:ext cx="245566" cy="559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itel 4">
            <a:extLst>
              <a:ext uri="{FF2B5EF4-FFF2-40B4-BE49-F238E27FC236}">
                <a16:creationId xmlns:a16="http://schemas.microsoft.com/office/drawing/2014/main" id="{3B6E0B34-7324-ADDE-0A49-86B2DA9B10D3}"/>
              </a:ext>
            </a:extLst>
          </p:cNvPr>
          <p:cNvSpPr txBox="1">
            <a:spLocks/>
          </p:cNvSpPr>
          <p:nvPr/>
        </p:nvSpPr>
        <p:spPr>
          <a:xfrm>
            <a:off x="5357718" y="350683"/>
            <a:ext cx="609837" cy="2706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100" b="1" err="1">
                <a:solidFill>
                  <a:srgbClr val="444544"/>
                </a:solidFill>
                <a:ea typeface="Calibri"/>
                <a:cs typeface="Calibri"/>
              </a:rPr>
              <a:t>apple</a:t>
            </a:r>
          </a:p>
        </p:txBody>
      </p:sp>
      <p:sp>
        <p:nvSpPr>
          <p:cNvPr id="34" name="Titel 4">
            <a:extLst>
              <a:ext uri="{FF2B5EF4-FFF2-40B4-BE49-F238E27FC236}">
                <a16:creationId xmlns:a16="http://schemas.microsoft.com/office/drawing/2014/main" id="{2495805A-7661-DDB4-45CF-03C043FEB779}"/>
              </a:ext>
            </a:extLst>
          </p:cNvPr>
          <p:cNvSpPr txBox="1">
            <a:spLocks/>
          </p:cNvSpPr>
          <p:nvPr/>
        </p:nvSpPr>
        <p:spPr>
          <a:xfrm>
            <a:off x="5357718" y="562350"/>
            <a:ext cx="609837" cy="2706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100" b="1">
                <a:solidFill>
                  <a:srgbClr val="444544"/>
                </a:solidFill>
                <a:ea typeface="Calibri"/>
                <a:cs typeface="Calibri"/>
              </a:rPr>
              <a:t>...</a:t>
            </a:r>
          </a:p>
        </p:txBody>
      </p:sp>
      <p:sp>
        <p:nvSpPr>
          <p:cNvPr id="35" name="Titel 4">
            <a:extLst>
              <a:ext uri="{FF2B5EF4-FFF2-40B4-BE49-F238E27FC236}">
                <a16:creationId xmlns:a16="http://schemas.microsoft.com/office/drawing/2014/main" id="{82E11E1C-77C9-184B-F367-EC0F42F765E8}"/>
              </a:ext>
            </a:extLst>
          </p:cNvPr>
          <p:cNvSpPr txBox="1">
            <a:spLocks/>
          </p:cNvSpPr>
          <p:nvPr/>
        </p:nvSpPr>
        <p:spPr>
          <a:xfrm>
            <a:off x="5357718" y="781072"/>
            <a:ext cx="609837" cy="2706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100" b="1" err="1">
                <a:solidFill>
                  <a:srgbClr val="FF0000"/>
                </a:solidFill>
                <a:ea typeface="Calibri"/>
                <a:cs typeface="Calibri"/>
              </a:rPr>
              <a:t>is</a:t>
            </a:r>
          </a:p>
        </p:txBody>
      </p:sp>
      <p:sp>
        <p:nvSpPr>
          <p:cNvPr id="36" name="Titel 4">
            <a:extLst>
              <a:ext uri="{FF2B5EF4-FFF2-40B4-BE49-F238E27FC236}">
                <a16:creationId xmlns:a16="http://schemas.microsoft.com/office/drawing/2014/main" id="{690287DC-2C59-4F28-AB5E-C2713678D064}"/>
              </a:ext>
            </a:extLst>
          </p:cNvPr>
          <p:cNvSpPr txBox="1">
            <a:spLocks/>
          </p:cNvSpPr>
          <p:nvPr/>
        </p:nvSpPr>
        <p:spPr>
          <a:xfrm>
            <a:off x="5357718" y="999794"/>
            <a:ext cx="609837" cy="2706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100" b="1">
                <a:solidFill>
                  <a:srgbClr val="444544"/>
                </a:solidFill>
                <a:ea typeface="Calibri"/>
                <a:cs typeface="Calibri"/>
              </a:rPr>
              <a:t>...</a:t>
            </a:r>
          </a:p>
        </p:txBody>
      </p:sp>
      <p:sp>
        <p:nvSpPr>
          <p:cNvPr id="37" name="Titel 4">
            <a:extLst>
              <a:ext uri="{FF2B5EF4-FFF2-40B4-BE49-F238E27FC236}">
                <a16:creationId xmlns:a16="http://schemas.microsoft.com/office/drawing/2014/main" id="{2E1F0FD4-E583-0DE0-671D-A49233872AEB}"/>
              </a:ext>
            </a:extLst>
          </p:cNvPr>
          <p:cNvSpPr txBox="1">
            <a:spLocks/>
          </p:cNvSpPr>
          <p:nvPr/>
        </p:nvSpPr>
        <p:spPr>
          <a:xfrm>
            <a:off x="5357718" y="1169128"/>
            <a:ext cx="609837" cy="2706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100" b="1" err="1">
                <a:solidFill>
                  <a:srgbClr val="444544"/>
                </a:solidFill>
                <a:ea typeface="Calibri"/>
                <a:cs typeface="Calibri"/>
              </a:rPr>
              <a:t>zebra</a:t>
            </a:r>
          </a:p>
        </p:txBody>
      </p:sp>
      <p:sp>
        <p:nvSpPr>
          <p:cNvPr id="38" name="Titel 4">
            <a:extLst>
              <a:ext uri="{FF2B5EF4-FFF2-40B4-BE49-F238E27FC236}">
                <a16:creationId xmlns:a16="http://schemas.microsoft.com/office/drawing/2014/main" id="{9F775999-9F39-9BE6-1A12-DAC1CC22B4E8}"/>
              </a:ext>
            </a:extLst>
          </p:cNvPr>
          <p:cNvSpPr txBox="1">
            <a:spLocks/>
          </p:cNvSpPr>
          <p:nvPr/>
        </p:nvSpPr>
        <p:spPr>
          <a:xfrm>
            <a:off x="6324329" y="3158794"/>
            <a:ext cx="609837" cy="2706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100" b="1">
                <a:solidFill>
                  <a:srgbClr val="444544"/>
                </a:solidFill>
                <a:ea typeface="Calibri"/>
                <a:cs typeface="Calibri"/>
              </a:rPr>
              <a:t>...</a:t>
            </a:r>
          </a:p>
        </p:txBody>
      </p:sp>
      <p:sp>
        <p:nvSpPr>
          <p:cNvPr id="39" name="Titel 4">
            <a:extLst>
              <a:ext uri="{FF2B5EF4-FFF2-40B4-BE49-F238E27FC236}">
                <a16:creationId xmlns:a16="http://schemas.microsoft.com/office/drawing/2014/main" id="{A3A4BD80-10B1-B1DF-DF85-DC075DA6AF58}"/>
              </a:ext>
            </a:extLst>
          </p:cNvPr>
          <p:cNvSpPr txBox="1">
            <a:spLocks/>
          </p:cNvSpPr>
          <p:nvPr/>
        </p:nvSpPr>
        <p:spPr>
          <a:xfrm>
            <a:off x="6324329" y="1945238"/>
            <a:ext cx="609837" cy="2706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100" b="1">
                <a:solidFill>
                  <a:srgbClr val="444544"/>
                </a:solidFill>
                <a:ea typeface="Calibri"/>
                <a:cs typeface="Calibri"/>
              </a:rPr>
              <a:t>...</a:t>
            </a:r>
          </a:p>
        </p:txBody>
      </p:sp>
      <p:pic>
        <p:nvPicPr>
          <p:cNvPr id="40" name="Graphic 39">
            <a:extLst>
              <a:ext uri="{FF2B5EF4-FFF2-40B4-BE49-F238E27FC236}">
                <a16:creationId xmlns:a16="http://schemas.microsoft.com/office/drawing/2014/main" id="{254486BD-023B-E08D-46CD-9B9D41C5CE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28076" y="2418644"/>
            <a:ext cx="590903" cy="47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78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 animBg="1"/>
      <p:bldP spid="23" grpId="0"/>
      <p:bldP spid="30" grpId="0" animBg="1"/>
      <p:bldP spid="33" grpId="0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CD9EEFB-A4D5-3ABB-8464-6B2884C35F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726CA29-2432-E81D-79F0-19E01D3E8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dirty="0" smtClean="0"/>
              <a:pPr/>
              <a:t>12</a:t>
            </a:fld>
            <a:endParaRPr lang="de-DE"/>
          </a:p>
        </p:txBody>
      </p:sp>
      <p:pic>
        <p:nvPicPr>
          <p:cNvPr id="2" name="Picture 1" descr="A blue background with white text&#10;&#10;Description automatically generated">
            <a:extLst>
              <a:ext uri="{FF2B5EF4-FFF2-40B4-BE49-F238E27FC236}">
                <a16:creationId xmlns:a16="http://schemas.microsoft.com/office/drawing/2014/main" id="{CF773DBF-F4C3-7BE1-43E0-3C38B39B82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2" r="-143"/>
          <a:stretch/>
        </p:blipFill>
        <p:spPr>
          <a:xfrm>
            <a:off x="1765025" y="375444"/>
            <a:ext cx="4845295" cy="4226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feld 37">
            <a:extLst>
              <a:ext uri="{FF2B5EF4-FFF2-40B4-BE49-F238E27FC236}">
                <a16:creationId xmlns:a16="http://schemas.microsoft.com/office/drawing/2014/main" id="{66860314-08DE-7976-7220-9114B9E0D17D}"/>
              </a:ext>
            </a:extLst>
          </p:cNvPr>
          <p:cNvSpPr txBox="1"/>
          <p:nvPr/>
        </p:nvSpPr>
        <p:spPr>
          <a:xfrm>
            <a:off x="2253101" y="111526"/>
            <a:ext cx="1459734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050" b="1">
                <a:solidFill>
                  <a:srgbClr val="002060"/>
                </a:solidFill>
                <a:cs typeface="Calibri"/>
              </a:rPr>
              <a:t>#articles</a:t>
            </a:r>
            <a:endParaRPr lang="en-US"/>
          </a:p>
        </p:txBody>
      </p:sp>
      <p:sp>
        <p:nvSpPr>
          <p:cNvPr id="11" name="Textfeld 37">
            <a:extLst>
              <a:ext uri="{FF2B5EF4-FFF2-40B4-BE49-F238E27FC236}">
                <a16:creationId xmlns:a16="http://schemas.microsoft.com/office/drawing/2014/main" id="{5E84EF9E-CDE2-18DD-1877-0CC1B9AFC103}"/>
              </a:ext>
            </a:extLst>
          </p:cNvPr>
          <p:cNvSpPr txBox="1"/>
          <p:nvPr/>
        </p:nvSpPr>
        <p:spPr>
          <a:xfrm>
            <a:off x="4021223" y="108704"/>
            <a:ext cx="24616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050" b="1">
                <a:solidFill>
                  <a:srgbClr val="002060"/>
                </a:solidFill>
                <a:cs typeface="Calibri"/>
              </a:rPr>
              <a:t>time-range</a:t>
            </a:r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1B87C6B1-5D96-B9EA-1652-28FC11E09DDD}"/>
              </a:ext>
            </a:extLst>
          </p:cNvPr>
          <p:cNvSpPr/>
          <p:nvPr/>
        </p:nvSpPr>
        <p:spPr>
          <a:xfrm>
            <a:off x="3930284" y="901835"/>
            <a:ext cx="238274" cy="26496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B661C9-5D06-949F-8217-0376DED02268}"/>
              </a:ext>
            </a:extLst>
          </p:cNvPr>
          <p:cNvSpPr/>
          <p:nvPr/>
        </p:nvSpPr>
        <p:spPr>
          <a:xfrm>
            <a:off x="1735156" y="798722"/>
            <a:ext cx="4909391" cy="1377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4" descr="A black and white line drawing of a stack of papers&#10;&#10;Description automatically generated">
            <a:extLst>
              <a:ext uri="{FF2B5EF4-FFF2-40B4-BE49-F238E27FC236}">
                <a16:creationId xmlns:a16="http://schemas.microsoft.com/office/drawing/2014/main" id="{45777F8A-BADE-C141-2019-8664252E1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69" y="1918986"/>
            <a:ext cx="792011" cy="792011"/>
          </a:xfrm>
          <a:prstGeom prst="rect">
            <a:avLst/>
          </a:prstGeom>
        </p:spPr>
      </p:pic>
      <p:grpSp>
        <p:nvGrpSpPr>
          <p:cNvPr id="23" name="Gruppieren 54">
            <a:extLst>
              <a:ext uri="{FF2B5EF4-FFF2-40B4-BE49-F238E27FC236}">
                <a16:creationId xmlns:a16="http://schemas.microsoft.com/office/drawing/2014/main" id="{B6D7FA21-E27A-3974-9A84-FB72DE184FC2}"/>
              </a:ext>
            </a:extLst>
          </p:cNvPr>
          <p:cNvGrpSpPr/>
          <p:nvPr/>
        </p:nvGrpSpPr>
        <p:grpSpPr>
          <a:xfrm>
            <a:off x="5123642" y="2066789"/>
            <a:ext cx="942976" cy="534601"/>
            <a:chOff x="7822775" y="1543489"/>
            <a:chExt cx="942976" cy="534601"/>
          </a:xfrm>
        </p:grpSpPr>
        <p:sp>
          <p:nvSpPr>
            <p:cNvPr id="17" name="Rechteck: abgerundete Ecken 28">
              <a:extLst>
                <a:ext uri="{FF2B5EF4-FFF2-40B4-BE49-F238E27FC236}">
                  <a16:creationId xmlns:a16="http://schemas.microsoft.com/office/drawing/2014/main" id="{F16F0D52-7288-EB00-5AD6-2B5109139CA3}"/>
                </a:ext>
              </a:extLst>
            </p:cNvPr>
            <p:cNvSpPr/>
            <p:nvPr/>
          </p:nvSpPr>
          <p:spPr>
            <a:xfrm>
              <a:off x="7822776" y="1543489"/>
              <a:ext cx="9429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: abgerundete Ecken 29">
              <a:extLst>
                <a:ext uri="{FF2B5EF4-FFF2-40B4-BE49-F238E27FC236}">
                  <a16:creationId xmlns:a16="http://schemas.microsoft.com/office/drawing/2014/main" id="{6473BC86-E3BC-1561-F190-BACDAE5783FF}"/>
                </a:ext>
              </a:extLst>
            </p:cNvPr>
            <p:cNvSpPr/>
            <p:nvPr/>
          </p:nvSpPr>
          <p:spPr>
            <a:xfrm>
              <a:off x="7822776" y="1643503"/>
              <a:ext cx="6819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: abgerundete Ecken 30">
              <a:extLst>
                <a:ext uri="{FF2B5EF4-FFF2-40B4-BE49-F238E27FC236}">
                  <a16:creationId xmlns:a16="http://schemas.microsoft.com/office/drawing/2014/main" id="{620ECA32-035D-6C33-AB18-934A270C7BF4}"/>
                </a:ext>
              </a:extLst>
            </p:cNvPr>
            <p:cNvSpPr/>
            <p:nvPr/>
          </p:nvSpPr>
          <p:spPr>
            <a:xfrm>
              <a:off x="7822776" y="1742727"/>
              <a:ext cx="8709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: abgerundete Ecken 31">
              <a:extLst>
                <a:ext uri="{FF2B5EF4-FFF2-40B4-BE49-F238E27FC236}">
                  <a16:creationId xmlns:a16="http://schemas.microsoft.com/office/drawing/2014/main" id="{F801CD30-8F85-388A-A416-42A21179E72F}"/>
                </a:ext>
              </a:extLst>
            </p:cNvPr>
            <p:cNvSpPr/>
            <p:nvPr/>
          </p:nvSpPr>
          <p:spPr>
            <a:xfrm>
              <a:off x="7822775" y="1831489"/>
              <a:ext cx="2364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: abgerundete Ecken 32">
              <a:extLst>
                <a:ext uri="{FF2B5EF4-FFF2-40B4-BE49-F238E27FC236}">
                  <a16:creationId xmlns:a16="http://schemas.microsoft.com/office/drawing/2014/main" id="{62A4AA7A-A6AB-0386-C01D-4270FED806DD}"/>
                </a:ext>
              </a:extLst>
            </p:cNvPr>
            <p:cNvSpPr/>
            <p:nvPr/>
          </p:nvSpPr>
          <p:spPr>
            <a:xfrm>
              <a:off x="7822775" y="1936002"/>
              <a:ext cx="7359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: abgerundete Ecken 33">
              <a:extLst>
                <a:ext uri="{FF2B5EF4-FFF2-40B4-BE49-F238E27FC236}">
                  <a16:creationId xmlns:a16="http://schemas.microsoft.com/office/drawing/2014/main" id="{4304D4E9-ABED-0257-F6DC-927C384002F5}"/>
                </a:ext>
              </a:extLst>
            </p:cNvPr>
            <p:cNvSpPr/>
            <p:nvPr/>
          </p:nvSpPr>
          <p:spPr>
            <a:xfrm>
              <a:off x="7822775" y="2035228"/>
              <a:ext cx="4884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4" name="Arrow: Down 23">
            <a:extLst>
              <a:ext uri="{FF2B5EF4-FFF2-40B4-BE49-F238E27FC236}">
                <a16:creationId xmlns:a16="http://schemas.microsoft.com/office/drawing/2014/main" id="{66B2C5A9-B07D-23FA-31AC-8DB7E306BBCB}"/>
              </a:ext>
            </a:extLst>
          </p:cNvPr>
          <p:cNvSpPr/>
          <p:nvPr/>
        </p:nvSpPr>
        <p:spPr>
          <a:xfrm>
            <a:off x="3927100" y="1659244"/>
            <a:ext cx="238274" cy="2098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1A18D0E9-9E51-4F6F-4EE0-D4824B294D25}"/>
              </a:ext>
            </a:extLst>
          </p:cNvPr>
          <p:cNvSpPr/>
          <p:nvPr/>
        </p:nvSpPr>
        <p:spPr>
          <a:xfrm rot="16200000">
            <a:off x="4680807" y="2210087"/>
            <a:ext cx="238274" cy="2098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1641CA70-56A8-5367-5BD0-C652A7EA98F4}"/>
              </a:ext>
            </a:extLst>
          </p:cNvPr>
          <p:cNvSpPr/>
          <p:nvPr/>
        </p:nvSpPr>
        <p:spPr>
          <a:xfrm>
            <a:off x="5451988" y="2712731"/>
            <a:ext cx="238274" cy="2098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FB9E7E8A-0C23-EDCD-29B9-59816ABC4289}"/>
              </a:ext>
            </a:extLst>
          </p:cNvPr>
          <p:cNvSpPr/>
          <p:nvPr/>
        </p:nvSpPr>
        <p:spPr>
          <a:xfrm>
            <a:off x="4799222" y="3029637"/>
            <a:ext cx="1686958" cy="45444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Preprocessing</a:t>
            </a:r>
            <a:endParaRPr lang="en-US"/>
          </a:p>
        </p:txBody>
      </p:sp>
      <p:grpSp>
        <p:nvGrpSpPr>
          <p:cNvPr id="35" name="Gruppieren 54">
            <a:extLst>
              <a:ext uri="{FF2B5EF4-FFF2-40B4-BE49-F238E27FC236}">
                <a16:creationId xmlns:a16="http://schemas.microsoft.com/office/drawing/2014/main" id="{337476D2-F75B-9662-25E8-3C1EB1496898}"/>
              </a:ext>
            </a:extLst>
          </p:cNvPr>
          <p:cNvGrpSpPr/>
          <p:nvPr/>
        </p:nvGrpSpPr>
        <p:grpSpPr>
          <a:xfrm>
            <a:off x="5296698" y="3857948"/>
            <a:ext cx="942976" cy="534601"/>
            <a:chOff x="7822775" y="1543489"/>
            <a:chExt cx="942976" cy="534601"/>
          </a:xfrm>
        </p:grpSpPr>
        <p:sp>
          <p:nvSpPr>
            <p:cNvPr id="29" name="Rechteck: abgerundete Ecken 28">
              <a:extLst>
                <a:ext uri="{FF2B5EF4-FFF2-40B4-BE49-F238E27FC236}">
                  <a16:creationId xmlns:a16="http://schemas.microsoft.com/office/drawing/2014/main" id="{ABC26AB8-3D84-0487-A2E8-FE30C0CEA465}"/>
                </a:ext>
              </a:extLst>
            </p:cNvPr>
            <p:cNvSpPr/>
            <p:nvPr/>
          </p:nvSpPr>
          <p:spPr>
            <a:xfrm>
              <a:off x="7822776" y="1543489"/>
              <a:ext cx="942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E8D18F81-E41B-C226-82EB-ECABF14759C1}"/>
                </a:ext>
              </a:extLst>
            </p:cNvPr>
            <p:cNvSpPr/>
            <p:nvPr/>
          </p:nvSpPr>
          <p:spPr>
            <a:xfrm>
              <a:off x="7822776" y="1643503"/>
              <a:ext cx="681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Rechteck: abgerundete Ecken 30">
              <a:extLst>
                <a:ext uri="{FF2B5EF4-FFF2-40B4-BE49-F238E27FC236}">
                  <a16:creationId xmlns:a16="http://schemas.microsoft.com/office/drawing/2014/main" id="{8889FC7E-8C0F-D543-C475-B10745F816B7}"/>
                </a:ext>
              </a:extLst>
            </p:cNvPr>
            <p:cNvSpPr/>
            <p:nvPr/>
          </p:nvSpPr>
          <p:spPr>
            <a:xfrm>
              <a:off x="7822776" y="1742727"/>
              <a:ext cx="870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D45DE638-AF45-31AC-6A60-A2B439087D9E}"/>
                </a:ext>
              </a:extLst>
            </p:cNvPr>
            <p:cNvSpPr/>
            <p:nvPr/>
          </p:nvSpPr>
          <p:spPr>
            <a:xfrm>
              <a:off x="7822775" y="1831489"/>
              <a:ext cx="236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784FE3C5-361C-8BA9-79FB-D702F5E16AA3}"/>
                </a:ext>
              </a:extLst>
            </p:cNvPr>
            <p:cNvSpPr/>
            <p:nvPr/>
          </p:nvSpPr>
          <p:spPr>
            <a:xfrm>
              <a:off x="7822775" y="1936002"/>
              <a:ext cx="735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ABC7AE44-A838-3F0F-E39B-13A49C0225AB}"/>
                </a:ext>
              </a:extLst>
            </p:cNvPr>
            <p:cNvSpPr/>
            <p:nvPr/>
          </p:nvSpPr>
          <p:spPr>
            <a:xfrm>
              <a:off x="7822775" y="2035228"/>
              <a:ext cx="488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6" name="Arrow: Down 35">
            <a:extLst>
              <a:ext uri="{FF2B5EF4-FFF2-40B4-BE49-F238E27FC236}">
                <a16:creationId xmlns:a16="http://schemas.microsoft.com/office/drawing/2014/main" id="{CF1373F8-2DA6-CF08-7A9C-D2651A2261B0}"/>
              </a:ext>
            </a:extLst>
          </p:cNvPr>
          <p:cNvSpPr/>
          <p:nvPr/>
        </p:nvSpPr>
        <p:spPr>
          <a:xfrm>
            <a:off x="5479530" y="3538996"/>
            <a:ext cx="238274" cy="2098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el 4">
            <a:extLst>
              <a:ext uri="{FF2B5EF4-FFF2-40B4-BE49-F238E27FC236}">
                <a16:creationId xmlns:a16="http://schemas.microsoft.com/office/drawing/2014/main" id="{D1BFE2A0-6F1C-90F9-EA7A-E218D0DFD5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9975" y="1120892"/>
            <a:ext cx="4750124" cy="469288"/>
          </a:xfrm>
        </p:spPr>
        <p:txBody>
          <a:bodyPr/>
          <a:lstStyle/>
          <a:p>
            <a:pPr algn="ctr"/>
            <a:r>
              <a:rPr lang="de-DE" sz="2400" b="1">
                <a:ea typeface="Calibri"/>
                <a:cs typeface="Calibri"/>
              </a:rPr>
              <a:t>&lt;/</a:t>
            </a:r>
            <a:r>
              <a:rPr lang="de-DE" sz="2400" b="1" err="1">
                <a:ea typeface="Calibri"/>
                <a:cs typeface="Calibri"/>
              </a:rPr>
              <a:t>NewsCatcher</a:t>
            </a:r>
            <a:r>
              <a:rPr lang="de-DE" sz="2400" b="1">
                <a:ea typeface="Calibri"/>
                <a:cs typeface="Calibri"/>
              </a:rPr>
              <a:t>&gt; News API</a:t>
            </a:r>
          </a:p>
        </p:txBody>
      </p:sp>
    </p:spTree>
    <p:extLst>
      <p:ext uri="{BB962C8B-B14F-4D97-AF65-F5344CB8AC3E}">
        <p14:creationId xmlns:p14="http://schemas.microsoft.com/office/powerpoint/2010/main" val="1664325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614A53B9-9DAF-553B-8714-085A83AEA55B}"/>
              </a:ext>
            </a:extLst>
          </p:cNvPr>
          <p:cNvSpPr/>
          <p:nvPr/>
        </p:nvSpPr>
        <p:spPr>
          <a:xfrm>
            <a:off x="4756066" y="82927"/>
            <a:ext cx="3245897" cy="430719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433FC320-529F-0D5F-DFAD-3731C3DC1AF1}"/>
              </a:ext>
            </a:extLst>
          </p:cNvPr>
          <p:cNvSpPr/>
          <p:nvPr/>
        </p:nvSpPr>
        <p:spPr>
          <a:xfrm>
            <a:off x="2424915" y="81399"/>
            <a:ext cx="1999902" cy="430005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53" name="Rechteck: abgerundete Ecken 52">
            <a:extLst>
              <a:ext uri="{FF2B5EF4-FFF2-40B4-BE49-F238E27FC236}">
                <a16:creationId xmlns:a16="http://schemas.microsoft.com/office/drawing/2014/main" id="{AF112DC7-CADD-4D76-46AB-F8E2BBD185D4}"/>
              </a:ext>
            </a:extLst>
          </p:cNvPr>
          <p:cNvSpPr/>
          <p:nvPr/>
        </p:nvSpPr>
        <p:spPr>
          <a:xfrm>
            <a:off x="4426778" y="721883"/>
            <a:ext cx="325622" cy="35884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1B23C2A-04EC-F969-EB63-83DE77DF9AD2}"/>
              </a:ext>
            </a:extLst>
          </p:cNvPr>
          <p:cNvSpPr txBox="1"/>
          <p:nvPr/>
        </p:nvSpPr>
        <p:spPr>
          <a:xfrm rot="5400000">
            <a:off x="3051190" y="2230376"/>
            <a:ext cx="30834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>
                <a:solidFill>
                  <a:schemeClr val="bg1"/>
                </a:solidFill>
                <a:cs typeface="Calibri"/>
              </a:rPr>
              <a:t>Mean-Pooling</a:t>
            </a:r>
            <a:endParaRPr lang="de-DE">
              <a:cs typeface="Calibri" panose="020F0502020204030204"/>
            </a:endParaRPr>
          </a:p>
        </p:txBody>
      </p:sp>
      <p:pic>
        <p:nvPicPr>
          <p:cNvPr id="10" name="Grafik 10" descr="Ein Bild, das Vieleck enthält.&#10;&#10;Beschreibung automatisch generiert.">
            <a:extLst>
              <a:ext uri="{FF2B5EF4-FFF2-40B4-BE49-F238E27FC236}">
                <a16:creationId xmlns:a16="http://schemas.microsoft.com/office/drawing/2014/main" id="{78DF633A-F61F-57E2-BB17-8851C86306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23" r="5076" b="-223"/>
          <a:stretch/>
        </p:blipFill>
        <p:spPr>
          <a:xfrm>
            <a:off x="4806066" y="675990"/>
            <a:ext cx="3195572" cy="3681818"/>
          </a:xfrm>
          <a:prstGeom prst="rect">
            <a:avLst/>
          </a:prstGeom>
        </p:spPr>
      </p:pic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345E016D-E58C-EF17-82D8-2746B5371A03}"/>
              </a:ext>
            </a:extLst>
          </p:cNvPr>
          <p:cNvGrpSpPr/>
          <p:nvPr/>
        </p:nvGrpSpPr>
        <p:grpSpPr>
          <a:xfrm>
            <a:off x="2603477" y="700449"/>
            <a:ext cx="1763206" cy="3658792"/>
            <a:chOff x="3146755" y="214145"/>
            <a:chExt cx="1763206" cy="3658792"/>
          </a:xfrm>
        </p:grpSpPr>
        <p:pic>
          <p:nvPicPr>
            <p:cNvPr id="6" name="Grafik 7">
              <a:extLst>
                <a:ext uri="{FF2B5EF4-FFF2-40B4-BE49-F238E27FC236}">
                  <a16:creationId xmlns:a16="http://schemas.microsoft.com/office/drawing/2014/main" id="{58A2B72A-D91E-A755-1763-85C5604DA0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364" t="24701" r="-1902" b="11949"/>
            <a:stretch/>
          </p:blipFill>
          <p:spPr>
            <a:xfrm rot="5400000">
              <a:off x="2200336" y="1163312"/>
              <a:ext cx="3656044" cy="1763206"/>
            </a:xfrm>
            <a:prstGeom prst="rect">
              <a:avLst/>
            </a:prstGeom>
          </p:spPr>
        </p:pic>
        <p:sp>
          <p:nvSpPr>
            <p:cNvPr id="13" name="Rechteck: abgerundete Ecken 12">
              <a:extLst>
                <a:ext uri="{FF2B5EF4-FFF2-40B4-BE49-F238E27FC236}">
                  <a16:creationId xmlns:a16="http://schemas.microsoft.com/office/drawing/2014/main" id="{5B5AAD0C-328A-377F-BDDF-9A7A94D8606E}"/>
                </a:ext>
              </a:extLst>
            </p:cNvPr>
            <p:cNvSpPr/>
            <p:nvPr/>
          </p:nvSpPr>
          <p:spPr>
            <a:xfrm>
              <a:off x="3541306" y="214145"/>
              <a:ext cx="811397" cy="3581345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AB2E3866-8B8C-8452-DE55-BB5B5FB141A6}"/>
                </a:ext>
              </a:extLst>
            </p:cNvPr>
            <p:cNvSpPr txBox="1"/>
            <p:nvPr/>
          </p:nvSpPr>
          <p:spPr>
            <a:xfrm rot="5400000">
              <a:off x="2401462" y="1655579"/>
              <a:ext cx="3083441" cy="64633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de-DE" b="1" err="1">
                  <a:solidFill>
                    <a:schemeClr val="bg1"/>
                  </a:solidFill>
                  <a:cs typeface="Calibri"/>
                </a:rPr>
                <a:t>DistilRoBERTa</a:t>
              </a:r>
              <a:r>
                <a:rPr lang="de-DE" b="1">
                  <a:solidFill>
                    <a:schemeClr val="bg1"/>
                  </a:solidFill>
                  <a:cs typeface="Calibri"/>
                </a:rPr>
                <a:t> </a:t>
              </a:r>
              <a:r>
                <a:rPr lang="de-DE">
                  <a:solidFill>
                    <a:schemeClr val="bg1"/>
                  </a:solidFill>
                  <a:cs typeface="Calibri"/>
                </a:rPr>
                <a:t>Transformer-Encoder</a:t>
              </a:r>
              <a:endParaRPr lang="de-DE">
                <a:solidFill>
                  <a:schemeClr val="bg1"/>
                </a:solidFill>
              </a:endParaRPr>
            </a:p>
          </p:txBody>
        </p:sp>
      </p:grpSp>
      <p:sp>
        <p:nvSpPr>
          <p:cNvPr id="15" name="Textfeld 14">
            <a:extLst>
              <a:ext uri="{FF2B5EF4-FFF2-40B4-BE49-F238E27FC236}">
                <a16:creationId xmlns:a16="http://schemas.microsoft.com/office/drawing/2014/main" id="{9A0BE0F5-24E3-3556-3B9F-E2FEFE2BA184}"/>
              </a:ext>
            </a:extLst>
          </p:cNvPr>
          <p:cNvSpPr txBox="1"/>
          <p:nvPr/>
        </p:nvSpPr>
        <p:spPr>
          <a:xfrm>
            <a:off x="2443969" y="80106"/>
            <a:ext cx="19618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b="1" err="1">
                <a:solidFill>
                  <a:srgbClr val="002060"/>
                </a:solidFill>
                <a:cs typeface="Calibri"/>
              </a:rPr>
              <a:t>pre-trained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F059176-C129-7E68-E6BB-8AAA7AACF935}"/>
              </a:ext>
            </a:extLst>
          </p:cNvPr>
          <p:cNvSpPr txBox="1"/>
          <p:nvPr/>
        </p:nvSpPr>
        <p:spPr>
          <a:xfrm>
            <a:off x="4779976" y="80105"/>
            <a:ext cx="321917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b="1" err="1">
                <a:solidFill>
                  <a:srgbClr val="002060"/>
                </a:solidFill>
                <a:cs typeface="Calibri"/>
              </a:rPr>
              <a:t>fine-tuned</a:t>
            </a:r>
          </a:p>
        </p:txBody>
      </p:sp>
      <p:grpSp>
        <p:nvGrpSpPr>
          <p:cNvPr id="25" name="Gruppieren 54">
            <a:extLst>
              <a:ext uri="{FF2B5EF4-FFF2-40B4-BE49-F238E27FC236}">
                <a16:creationId xmlns:a16="http://schemas.microsoft.com/office/drawing/2014/main" id="{3E4E0D30-CE68-9D9C-15A1-D83626680729}"/>
              </a:ext>
            </a:extLst>
          </p:cNvPr>
          <p:cNvGrpSpPr/>
          <p:nvPr/>
        </p:nvGrpSpPr>
        <p:grpSpPr>
          <a:xfrm>
            <a:off x="788198" y="2122281"/>
            <a:ext cx="942976" cy="534601"/>
            <a:chOff x="7822775" y="1543489"/>
            <a:chExt cx="942976" cy="534601"/>
          </a:xfrm>
        </p:grpSpPr>
        <p:sp>
          <p:nvSpPr>
            <p:cNvPr id="19" name="Rechteck: abgerundete Ecken 28">
              <a:extLst>
                <a:ext uri="{FF2B5EF4-FFF2-40B4-BE49-F238E27FC236}">
                  <a16:creationId xmlns:a16="http://schemas.microsoft.com/office/drawing/2014/main" id="{6A38392F-3C64-2166-D9A9-975F96DFB220}"/>
                </a:ext>
              </a:extLst>
            </p:cNvPr>
            <p:cNvSpPr/>
            <p:nvPr/>
          </p:nvSpPr>
          <p:spPr>
            <a:xfrm>
              <a:off x="7822776" y="1543489"/>
              <a:ext cx="942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: abgerundete Ecken 29">
              <a:extLst>
                <a:ext uri="{FF2B5EF4-FFF2-40B4-BE49-F238E27FC236}">
                  <a16:creationId xmlns:a16="http://schemas.microsoft.com/office/drawing/2014/main" id="{707DDEC1-6F10-94AB-1F37-06BCABF5D073}"/>
                </a:ext>
              </a:extLst>
            </p:cNvPr>
            <p:cNvSpPr/>
            <p:nvPr/>
          </p:nvSpPr>
          <p:spPr>
            <a:xfrm>
              <a:off x="7822776" y="1643503"/>
              <a:ext cx="681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: abgerundete Ecken 30">
              <a:extLst>
                <a:ext uri="{FF2B5EF4-FFF2-40B4-BE49-F238E27FC236}">
                  <a16:creationId xmlns:a16="http://schemas.microsoft.com/office/drawing/2014/main" id="{ED6745FB-4449-C5C5-6CF8-2FE5E4745218}"/>
                </a:ext>
              </a:extLst>
            </p:cNvPr>
            <p:cNvSpPr/>
            <p:nvPr/>
          </p:nvSpPr>
          <p:spPr>
            <a:xfrm>
              <a:off x="7822776" y="1742727"/>
              <a:ext cx="870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: abgerundete Ecken 31">
              <a:extLst>
                <a:ext uri="{FF2B5EF4-FFF2-40B4-BE49-F238E27FC236}">
                  <a16:creationId xmlns:a16="http://schemas.microsoft.com/office/drawing/2014/main" id="{ABA28CD6-F8EE-62FC-2496-04E4E2CE98D0}"/>
                </a:ext>
              </a:extLst>
            </p:cNvPr>
            <p:cNvSpPr/>
            <p:nvPr/>
          </p:nvSpPr>
          <p:spPr>
            <a:xfrm>
              <a:off x="7822775" y="1831489"/>
              <a:ext cx="236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: abgerundete Ecken 32">
              <a:extLst>
                <a:ext uri="{FF2B5EF4-FFF2-40B4-BE49-F238E27FC236}">
                  <a16:creationId xmlns:a16="http://schemas.microsoft.com/office/drawing/2014/main" id="{5F2FAC09-1369-1316-F8FA-58C743AC94FD}"/>
                </a:ext>
              </a:extLst>
            </p:cNvPr>
            <p:cNvSpPr/>
            <p:nvPr/>
          </p:nvSpPr>
          <p:spPr>
            <a:xfrm>
              <a:off x="7822775" y="1936002"/>
              <a:ext cx="735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: abgerundete Ecken 33">
              <a:extLst>
                <a:ext uri="{FF2B5EF4-FFF2-40B4-BE49-F238E27FC236}">
                  <a16:creationId xmlns:a16="http://schemas.microsoft.com/office/drawing/2014/main" id="{E1DEBFEE-0A48-2DAB-53F8-ACD3E12DF15F}"/>
                </a:ext>
              </a:extLst>
            </p:cNvPr>
            <p:cNvSpPr/>
            <p:nvPr/>
          </p:nvSpPr>
          <p:spPr>
            <a:xfrm>
              <a:off x="7822775" y="2035228"/>
              <a:ext cx="488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7" name="Arrow: Down 26">
            <a:extLst>
              <a:ext uri="{FF2B5EF4-FFF2-40B4-BE49-F238E27FC236}">
                <a16:creationId xmlns:a16="http://schemas.microsoft.com/office/drawing/2014/main" id="{F4D4CFCD-8CBE-5EDC-8084-EF879AD3A7D3}"/>
              </a:ext>
            </a:extLst>
          </p:cNvPr>
          <p:cNvSpPr/>
          <p:nvPr/>
        </p:nvSpPr>
        <p:spPr>
          <a:xfrm rot="16200000">
            <a:off x="1971473" y="2252420"/>
            <a:ext cx="238274" cy="2098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310762D0-7C57-F6A8-8A4F-FAF6C53F112E}"/>
              </a:ext>
            </a:extLst>
          </p:cNvPr>
          <p:cNvSpPr/>
          <p:nvPr/>
        </p:nvSpPr>
        <p:spPr>
          <a:xfrm rot="16200000">
            <a:off x="8187417" y="2372364"/>
            <a:ext cx="238274" cy="2098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feld 14">
            <a:extLst>
              <a:ext uri="{FF2B5EF4-FFF2-40B4-BE49-F238E27FC236}">
                <a16:creationId xmlns:a16="http://schemas.microsoft.com/office/drawing/2014/main" id="{7C1C47CC-5893-A6CF-BD05-AD1577B0A7CE}"/>
              </a:ext>
            </a:extLst>
          </p:cNvPr>
          <p:cNvSpPr txBox="1"/>
          <p:nvPr/>
        </p:nvSpPr>
        <p:spPr>
          <a:xfrm>
            <a:off x="8198480" y="2292728"/>
            <a:ext cx="10658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b="1" dirty="0">
                <a:solidFill>
                  <a:srgbClr val="FF0000"/>
                </a:solidFill>
                <a:cs typeface="Calibri"/>
              </a:rPr>
              <a:t>[0;</a:t>
            </a:r>
            <a:r>
              <a:rPr lang="de-DE" b="1" dirty="0">
                <a:solidFill>
                  <a:srgbClr val="00B050"/>
                </a:solidFill>
                <a:ea typeface="Calibri"/>
                <a:cs typeface="Calibri"/>
              </a:rPr>
              <a:t>1]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43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1" grpId="0" animBg="1"/>
      <p:bldP spid="53" grpId="0" animBg="1"/>
      <p:bldP spid="3" grpId="0"/>
      <p:bldP spid="15" grpId="0"/>
      <p:bldP spid="16" grpId="0"/>
      <p:bldP spid="27" grpId="0" animBg="1"/>
      <p:bldP spid="28" grpId="0" animBg="1"/>
      <p:bldP spid="3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hteck: abgerundete Ecken 55">
            <a:extLst>
              <a:ext uri="{FF2B5EF4-FFF2-40B4-BE49-F238E27FC236}">
                <a16:creationId xmlns:a16="http://schemas.microsoft.com/office/drawing/2014/main" id="{13B73F8D-16CD-14BD-61E9-483E4B72C27C}"/>
              </a:ext>
            </a:extLst>
          </p:cNvPr>
          <p:cNvSpPr/>
          <p:nvPr/>
        </p:nvSpPr>
        <p:spPr>
          <a:xfrm>
            <a:off x="2853359" y="878101"/>
            <a:ext cx="5989053" cy="163340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E3B32D19-01C0-B7A0-9B29-40BBBE336E51}"/>
              </a:ext>
            </a:extLst>
          </p:cNvPr>
          <p:cNvSpPr/>
          <p:nvPr/>
        </p:nvSpPr>
        <p:spPr>
          <a:xfrm>
            <a:off x="260102" y="2819972"/>
            <a:ext cx="6032069" cy="162111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14</a:t>
            </a:fld>
            <a:endParaRPr lang="de-DE"/>
          </a:p>
        </p:txBody>
      </p:sp>
      <p:pic>
        <p:nvPicPr>
          <p:cNvPr id="3" name="Grafik 4">
            <a:extLst>
              <a:ext uri="{FF2B5EF4-FFF2-40B4-BE49-F238E27FC236}">
                <a16:creationId xmlns:a16="http://schemas.microsoft.com/office/drawing/2014/main" id="{A2286596-60BA-A203-35AD-82AB7562F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314" y="1326831"/>
            <a:ext cx="957264" cy="957264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7D953CE2-4294-8477-7D6C-6730A4ABEC3F}"/>
              </a:ext>
            </a:extLst>
          </p:cNvPr>
          <p:cNvSpPr/>
          <p:nvPr/>
        </p:nvSpPr>
        <p:spPr>
          <a:xfrm>
            <a:off x="1532732" y="1668419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3" name="Gruppieren 52">
            <a:extLst>
              <a:ext uri="{FF2B5EF4-FFF2-40B4-BE49-F238E27FC236}">
                <a16:creationId xmlns:a16="http://schemas.microsoft.com/office/drawing/2014/main" id="{FC87C98C-A8BE-FDE7-801A-9A42569D4EDA}"/>
              </a:ext>
            </a:extLst>
          </p:cNvPr>
          <p:cNvGrpSpPr/>
          <p:nvPr/>
        </p:nvGrpSpPr>
        <p:grpSpPr>
          <a:xfrm>
            <a:off x="1874989" y="1505183"/>
            <a:ext cx="942976" cy="534600"/>
            <a:chOff x="1874989" y="1505183"/>
            <a:chExt cx="942976" cy="534600"/>
          </a:xfrm>
        </p:grpSpPr>
        <p:sp>
          <p:nvSpPr>
            <p:cNvPr id="8" name="Rechteck: abgerundete Ecken 7">
              <a:extLst>
                <a:ext uri="{FF2B5EF4-FFF2-40B4-BE49-F238E27FC236}">
                  <a16:creationId xmlns:a16="http://schemas.microsoft.com/office/drawing/2014/main" id="{7C9CD6FE-B5D8-5F07-93CA-8DA522EAA88B}"/>
                </a:ext>
              </a:extLst>
            </p:cNvPr>
            <p:cNvSpPr/>
            <p:nvPr/>
          </p:nvSpPr>
          <p:spPr>
            <a:xfrm>
              <a:off x="1874990" y="1505183"/>
              <a:ext cx="942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: abgerundete Ecken 8">
              <a:extLst>
                <a:ext uri="{FF2B5EF4-FFF2-40B4-BE49-F238E27FC236}">
                  <a16:creationId xmlns:a16="http://schemas.microsoft.com/office/drawing/2014/main" id="{B8E6672B-80FA-EEBB-DCFB-35EC15C78471}"/>
                </a:ext>
              </a:extLst>
            </p:cNvPr>
            <p:cNvSpPr/>
            <p:nvPr/>
          </p:nvSpPr>
          <p:spPr>
            <a:xfrm>
              <a:off x="1874990" y="1605196"/>
              <a:ext cx="681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: abgerundete Ecken 9">
              <a:extLst>
                <a:ext uri="{FF2B5EF4-FFF2-40B4-BE49-F238E27FC236}">
                  <a16:creationId xmlns:a16="http://schemas.microsoft.com/office/drawing/2014/main" id="{112E8FBD-3396-56FE-E332-F290E4FF7C65}"/>
                </a:ext>
              </a:extLst>
            </p:cNvPr>
            <p:cNvSpPr/>
            <p:nvPr/>
          </p:nvSpPr>
          <p:spPr>
            <a:xfrm>
              <a:off x="1874990" y="1704421"/>
              <a:ext cx="870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19A2FF36-6A2D-B2BA-5651-90BE1E40A571}"/>
                </a:ext>
              </a:extLst>
            </p:cNvPr>
            <p:cNvSpPr/>
            <p:nvPr/>
          </p:nvSpPr>
          <p:spPr>
            <a:xfrm>
              <a:off x="1874989" y="1793182"/>
              <a:ext cx="236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12411003-EBE4-0C64-BF06-A19239F7DB50}"/>
                </a:ext>
              </a:extLst>
            </p:cNvPr>
            <p:cNvSpPr/>
            <p:nvPr/>
          </p:nvSpPr>
          <p:spPr>
            <a:xfrm>
              <a:off x="1874989" y="1897696"/>
              <a:ext cx="735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25B6464B-9387-5288-818B-9BC56F491428}"/>
                </a:ext>
              </a:extLst>
            </p:cNvPr>
            <p:cNvSpPr/>
            <p:nvPr/>
          </p:nvSpPr>
          <p:spPr>
            <a:xfrm>
              <a:off x="1874989" y="1996921"/>
              <a:ext cx="488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D4E898E4-98DF-238E-7C5F-04020484C397}"/>
              </a:ext>
            </a:extLst>
          </p:cNvPr>
          <p:cNvGrpSpPr/>
          <p:nvPr/>
        </p:nvGrpSpPr>
        <p:grpSpPr>
          <a:xfrm>
            <a:off x="6458652" y="1166947"/>
            <a:ext cx="942976" cy="1304375"/>
            <a:chOff x="6458652" y="1166947"/>
            <a:chExt cx="942976" cy="1304375"/>
          </a:xfrm>
        </p:grpSpPr>
        <p:sp>
          <p:nvSpPr>
            <p:cNvPr id="15" name="Rechteck: abgerundete Ecken 14">
              <a:extLst>
                <a:ext uri="{FF2B5EF4-FFF2-40B4-BE49-F238E27FC236}">
                  <a16:creationId xmlns:a16="http://schemas.microsoft.com/office/drawing/2014/main" id="{6E5FAD77-52D3-8371-2628-97CD1019031F}"/>
                </a:ext>
              </a:extLst>
            </p:cNvPr>
            <p:cNvSpPr/>
            <p:nvPr/>
          </p:nvSpPr>
          <p:spPr>
            <a:xfrm>
              <a:off x="6458653" y="1166947"/>
              <a:ext cx="942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hteck: abgerundete Ecken 15">
              <a:extLst>
                <a:ext uri="{FF2B5EF4-FFF2-40B4-BE49-F238E27FC236}">
                  <a16:creationId xmlns:a16="http://schemas.microsoft.com/office/drawing/2014/main" id="{4C4E05E7-16BC-E3C0-E517-B0E9B56375E3}"/>
                </a:ext>
              </a:extLst>
            </p:cNvPr>
            <p:cNvSpPr/>
            <p:nvPr/>
          </p:nvSpPr>
          <p:spPr>
            <a:xfrm>
              <a:off x="6458653" y="1266960"/>
              <a:ext cx="681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5BDB9199-3DD6-938C-8084-E841EACF8051}"/>
                </a:ext>
              </a:extLst>
            </p:cNvPr>
            <p:cNvSpPr/>
            <p:nvPr/>
          </p:nvSpPr>
          <p:spPr>
            <a:xfrm>
              <a:off x="6458653" y="1366185"/>
              <a:ext cx="870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: abgerundete Ecken 17">
              <a:extLst>
                <a:ext uri="{FF2B5EF4-FFF2-40B4-BE49-F238E27FC236}">
                  <a16:creationId xmlns:a16="http://schemas.microsoft.com/office/drawing/2014/main" id="{7EF283B2-B232-3A91-C188-206FE27DA03B}"/>
                </a:ext>
              </a:extLst>
            </p:cNvPr>
            <p:cNvSpPr/>
            <p:nvPr/>
          </p:nvSpPr>
          <p:spPr>
            <a:xfrm>
              <a:off x="6458652" y="1454946"/>
              <a:ext cx="236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: abgerundete Ecken 18">
              <a:extLst>
                <a:ext uri="{FF2B5EF4-FFF2-40B4-BE49-F238E27FC236}">
                  <a16:creationId xmlns:a16="http://schemas.microsoft.com/office/drawing/2014/main" id="{E51317E3-5901-73BF-D349-A54D92F38857}"/>
                </a:ext>
              </a:extLst>
            </p:cNvPr>
            <p:cNvSpPr/>
            <p:nvPr/>
          </p:nvSpPr>
          <p:spPr>
            <a:xfrm>
              <a:off x="6458652" y="1559460"/>
              <a:ext cx="735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: abgerundete Ecken 19">
              <a:extLst>
                <a:ext uri="{FF2B5EF4-FFF2-40B4-BE49-F238E27FC236}">
                  <a16:creationId xmlns:a16="http://schemas.microsoft.com/office/drawing/2014/main" id="{4850C1B3-A1CC-17C4-D1D6-D57742A85C1E}"/>
                </a:ext>
              </a:extLst>
            </p:cNvPr>
            <p:cNvSpPr/>
            <p:nvPr/>
          </p:nvSpPr>
          <p:spPr>
            <a:xfrm>
              <a:off x="6458652" y="1658685"/>
              <a:ext cx="488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8D4030A4-9E8B-9AF9-F3A4-63F1F4E8513A}"/>
                </a:ext>
              </a:extLst>
            </p:cNvPr>
            <p:cNvSpPr/>
            <p:nvPr/>
          </p:nvSpPr>
          <p:spPr>
            <a:xfrm>
              <a:off x="6458653" y="1936722"/>
              <a:ext cx="942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: abgerundete Ecken 21">
              <a:extLst>
                <a:ext uri="{FF2B5EF4-FFF2-40B4-BE49-F238E27FC236}">
                  <a16:creationId xmlns:a16="http://schemas.microsoft.com/office/drawing/2014/main" id="{8BFD9B61-14EF-4C58-14AB-4A7C998349C1}"/>
                </a:ext>
              </a:extLst>
            </p:cNvPr>
            <p:cNvSpPr/>
            <p:nvPr/>
          </p:nvSpPr>
          <p:spPr>
            <a:xfrm>
              <a:off x="6458653" y="2036735"/>
              <a:ext cx="681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: abgerundete Ecken 22">
              <a:extLst>
                <a:ext uri="{FF2B5EF4-FFF2-40B4-BE49-F238E27FC236}">
                  <a16:creationId xmlns:a16="http://schemas.microsoft.com/office/drawing/2014/main" id="{FDBB5A5B-1CBB-BD74-1E19-55BA01FDA5B9}"/>
                </a:ext>
              </a:extLst>
            </p:cNvPr>
            <p:cNvSpPr/>
            <p:nvPr/>
          </p:nvSpPr>
          <p:spPr>
            <a:xfrm>
              <a:off x="6458653" y="2135960"/>
              <a:ext cx="870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: abgerundete Ecken 23">
              <a:extLst>
                <a:ext uri="{FF2B5EF4-FFF2-40B4-BE49-F238E27FC236}">
                  <a16:creationId xmlns:a16="http://schemas.microsoft.com/office/drawing/2014/main" id="{A6C07BCB-3438-3645-09BF-9E696E9B7B81}"/>
                </a:ext>
              </a:extLst>
            </p:cNvPr>
            <p:cNvSpPr/>
            <p:nvPr/>
          </p:nvSpPr>
          <p:spPr>
            <a:xfrm>
              <a:off x="6458652" y="2224721"/>
              <a:ext cx="2364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8B957DA1-19F5-7C4E-4E40-2941898695F9}"/>
                </a:ext>
              </a:extLst>
            </p:cNvPr>
            <p:cNvSpPr/>
            <p:nvPr/>
          </p:nvSpPr>
          <p:spPr>
            <a:xfrm>
              <a:off x="6458652" y="2329235"/>
              <a:ext cx="735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56E72CF2-E896-9522-B298-47FFD747195E}"/>
                </a:ext>
              </a:extLst>
            </p:cNvPr>
            <p:cNvSpPr/>
            <p:nvPr/>
          </p:nvSpPr>
          <p:spPr>
            <a:xfrm>
              <a:off x="6458652" y="2428460"/>
              <a:ext cx="4884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7" name="Pfeil: nach rechts 26">
            <a:extLst>
              <a:ext uri="{FF2B5EF4-FFF2-40B4-BE49-F238E27FC236}">
                <a16:creationId xmlns:a16="http://schemas.microsoft.com/office/drawing/2014/main" id="{3C2E642A-E9FF-97D2-A3C2-546A15BBE0A8}"/>
              </a:ext>
            </a:extLst>
          </p:cNvPr>
          <p:cNvSpPr/>
          <p:nvPr/>
        </p:nvSpPr>
        <p:spPr>
          <a:xfrm>
            <a:off x="2932323" y="1662587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Pfeil: nach rechts 27">
            <a:extLst>
              <a:ext uri="{FF2B5EF4-FFF2-40B4-BE49-F238E27FC236}">
                <a16:creationId xmlns:a16="http://schemas.microsoft.com/office/drawing/2014/main" id="{6A3E84AC-F0DB-2D73-6075-12BD9608A22A}"/>
              </a:ext>
            </a:extLst>
          </p:cNvPr>
          <p:cNvSpPr/>
          <p:nvPr/>
        </p:nvSpPr>
        <p:spPr>
          <a:xfrm>
            <a:off x="6122226" y="1720903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3ABAC564-B27A-A720-82F2-D39C19F0ED02}"/>
              </a:ext>
            </a:extLst>
          </p:cNvPr>
          <p:cNvGrpSpPr/>
          <p:nvPr/>
        </p:nvGrpSpPr>
        <p:grpSpPr>
          <a:xfrm>
            <a:off x="7822775" y="1543489"/>
            <a:ext cx="942976" cy="534601"/>
            <a:chOff x="7822775" y="1543489"/>
            <a:chExt cx="942976" cy="534601"/>
          </a:xfrm>
        </p:grpSpPr>
        <p:sp>
          <p:nvSpPr>
            <p:cNvPr id="29" name="Rechteck: abgerundete Ecken 28">
              <a:extLst>
                <a:ext uri="{FF2B5EF4-FFF2-40B4-BE49-F238E27FC236}">
                  <a16:creationId xmlns:a16="http://schemas.microsoft.com/office/drawing/2014/main" id="{46287EC7-9029-13B5-26AC-95AFDD664707}"/>
                </a:ext>
              </a:extLst>
            </p:cNvPr>
            <p:cNvSpPr/>
            <p:nvPr/>
          </p:nvSpPr>
          <p:spPr>
            <a:xfrm>
              <a:off x="7822776" y="1543489"/>
              <a:ext cx="942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70C07BF5-3F24-E358-640B-F0E06133F15D}"/>
                </a:ext>
              </a:extLst>
            </p:cNvPr>
            <p:cNvSpPr/>
            <p:nvPr/>
          </p:nvSpPr>
          <p:spPr>
            <a:xfrm>
              <a:off x="7822776" y="1643503"/>
              <a:ext cx="681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Rechteck: abgerundete Ecken 30">
              <a:extLst>
                <a:ext uri="{FF2B5EF4-FFF2-40B4-BE49-F238E27FC236}">
                  <a16:creationId xmlns:a16="http://schemas.microsoft.com/office/drawing/2014/main" id="{0C2A9789-40A1-4E0C-3C2B-4477448ADF90}"/>
                </a:ext>
              </a:extLst>
            </p:cNvPr>
            <p:cNvSpPr/>
            <p:nvPr/>
          </p:nvSpPr>
          <p:spPr>
            <a:xfrm>
              <a:off x="7822776" y="1742727"/>
              <a:ext cx="870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BD17B936-ECF8-6B5D-EA7A-A8FAFFC80F93}"/>
                </a:ext>
              </a:extLst>
            </p:cNvPr>
            <p:cNvSpPr/>
            <p:nvPr/>
          </p:nvSpPr>
          <p:spPr>
            <a:xfrm>
              <a:off x="7822775" y="1831489"/>
              <a:ext cx="236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8C781D35-2499-B7F3-599F-082BF8F8C3FF}"/>
                </a:ext>
              </a:extLst>
            </p:cNvPr>
            <p:cNvSpPr/>
            <p:nvPr/>
          </p:nvSpPr>
          <p:spPr>
            <a:xfrm>
              <a:off x="7822775" y="1936002"/>
              <a:ext cx="735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4368D890-C759-BC9C-EA18-FB13D3361DD6}"/>
                </a:ext>
              </a:extLst>
            </p:cNvPr>
            <p:cNvSpPr/>
            <p:nvPr/>
          </p:nvSpPr>
          <p:spPr>
            <a:xfrm>
              <a:off x="7822775" y="2035228"/>
              <a:ext cx="488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40" name="Pfeil: nach rechts 39">
            <a:extLst>
              <a:ext uri="{FF2B5EF4-FFF2-40B4-BE49-F238E27FC236}">
                <a16:creationId xmlns:a16="http://schemas.microsoft.com/office/drawing/2014/main" id="{8CD12D89-A47B-3468-317C-F951A85B4DA8}"/>
              </a:ext>
            </a:extLst>
          </p:cNvPr>
          <p:cNvSpPr/>
          <p:nvPr/>
        </p:nvSpPr>
        <p:spPr>
          <a:xfrm>
            <a:off x="2583277" y="3425744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B5CD99D2-A6E8-6064-30E5-32F8502C5127}"/>
              </a:ext>
            </a:extLst>
          </p:cNvPr>
          <p:cNvSpPr txBox="1"/>
          <p:nvPr/>
        </p:nvSpPr>
        <p:spPr>
          <a:xfrm>
            <a:off x="2821412" y="3220752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C00000"/>
                </a:solidFill>
                <a:cs typeface="Calibri"/>
              </a:rPr>
              <a:t>Topic 1: </a:t>
            </a:r>
            <a:r>
              <a:rPr lang="de-DE" sz="1200" b="1" err="1">
                <a:solidFill>
                  <a:srgbClr val="C00000"/>
                </a:solidFill>
                <a:cs typeface="Calibri"/>
              </a:rPr>
              <a:t>spacex</a:t>
            </a:r>
            <a:r>
              <a:rPr lang="de-DE" sz="1200" b="1">
                <a:solidFill>
                  <a:srgbClr val="C00000"/>
                </a:solidFill>
                <a:cs typeface="Calibri"/>
              </a:rPr>
              <a:t> – launch - rocket - </a:t>
            </a:r>
            <a:r>
              <a:rPr lang="de-DE" sz="1200" b="1" err="1">
                <a:solidFill>
                  <a:srgbClr val="C00000"/>
                </a:solidFill>
                <a:cs typeface="Calibri"/>
              </a:rPr>
              <a:t>starship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FBA3C8E1-CF1A-DAC9-D2D5-ABB805A7FE60}"/>
              </a:ext>
            </a:extLst>
          </p:cNvPr>
          <p:cNvSpPr txBox="1"/>
          <p:nvPr/>
        </p:nvSpPr>
        <p:spPr>
          <a:xfrm>
            <a:off x="2821412" y="3436969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FFFF00"/>
                </a:solidFill>
                <a:cs typeface="Calibri"/>
              </a:rPr>
              <a:t>Topic 2: </a:t>
            </a:r>
            <a:r>
              <a:rPr lang="de-DE" sz="1200" b="1" err="1">
                <a:solidFill>
                  <a:srgbClr val="FFFF00"/>
                </a:solidFill>
                <a:cs typeface="Calibri"/>
              </a:rPr>
              <a:t>elon</a:t>
            </a:r>
            <a:r>
              <a:rPr lang="de-DE" sz="1200" b="1">
                <a:solidFill>
                  <a:srgbClr val="FFFF00"/>
                </a:solidFill>
                <a:cs typeface="Calibri"/>
              </a:rPr>
              <a:t> – </a:t>
            </a:r>
            <a:r>
              <a:rPr lang="de-DE" sz="1200" b="1" err="1">
                <a:solidFill>
                  <a:srgbClr val="FFFF00"/>
                </a:solidFill>
                <a:cs typeface="Calibri"/>
              </a:rPr>
              <a:t>visit</a:t>
            </a:r>
            <a:r>
              <a:rPr lang="de-DE" sz="1200" b="1">
                <a:solidFill>
                  <a:srgbClr val="FFFF00"/>
                </a:solidFill>
                <a:cs typeface="Calibri"/>
              </a:rPr>
              <a:t> - </a:t>
            </a:r>
            <a:r>
              <a:rPr lang="de-DE" sz="1200" b="1" err="1">
                <a:solidFill>
                  <a:srgbClr val="FFFF00"/>
                </a:solidFill>
                <a:cs typeface="Calibri"/>
              </a:rPr>
              <a:t>china</a:t>
            </a:r>
            <a:r>
              <a:rPr lang="de-DE" sz="1200" b="1">
                <a:solidFill>
                  <a:srgbClr val="FFFF00"/>
                </a:solidFill>
                <a:cs typeface="Calibri"/>
              </a:rPr>
              <a:t> - </a:t>
            </a:r>
            <a:r>
              <a:rPr lang="de-DE" sz="1200" b="1" err="1">
                <a:solidFill>
                  <a:srgbClr val="FFFF00"/>
                </a:solidFill>
                <a:cs typeface="Calibri"/>
              </a:rPr>
              <a:t>april</a:t>
            </a:r>
            <a:endParaRPr lang="de-DE" sz="1200" b="1">
              <a:solidFill>
                <a:srgbClr val="FFFF00"/>
              </a:solidFill>
              <a:cs typeface="Calibri"/>
            </a:endParaRP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DC16BE95-FF45-CF1C-8666-30D88F6ECE5A}"/>
              </a:ext>
            </a:extLst>
          </p:cNvPr>
          <p:cNvSpPr txBox="1"/>
          <p:nvPr/>
        </p:nvSpPr>
        <p:spPr>
          <a:xfrm>
            <a:off x="2822841" y="3666998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0070C0"/>
                </a:solidFill>
                <a:cs typeface="Calibri"/>
              </a:rPr>
              <a:t>Topic 3: </a:t>
            </a:r>
            <a:r>
              <a:rPr lang="de-DE" sz="1200" b="1" err="1">
                <a:solidFill>
                  <a:srgbClr val="0070C0"/>
                </a:solidFill>
                <a:cs typeface="Calibri"/>
              </a:rPr>
              <a:t>twitter</a:t>
            </a:r>
            <a:r>
              <a:rPr lang="de-DE" sz="1200" b="1">
                <a:solidFill>
                  <a:srgbClr val="0070C0"/>
                </a:solidFill>
                <a:cs typeface="Calibri"/>
              </a:rPr>
              <a:t> – open source - code - release</a:t>
            </a:r>
          </a:p>
        </p:txBody>
      </p:sp>
      <p:sp>
        <p:nvSpPr>
          <p:cNvPr id="48" name="Pfeil: nach rechts 47">
            <a:extLst>
              <a:ext uri="{FF2B5EF4-FFF2-40B4-BE49-F238E27FC236}">
                <a16:creationId xmlns:a16="http://schemas.microsoft.com/office/drawing/2014/main" id="{66DAB76A-1141-FD4C-E362-97C1A2F910D1}"/>
              </a:ext>
            </a:extLst>
          </p:cNvPr>
          <p:cNvSpPr/>
          <p:nvPr/>
        </p:nvSpPr>
        <p:spPr>
          <a:xfrm>
            <a:off x="6377160" y="3447310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Pfeil: nach rechts 49">
            <a:extLst>
              <a:ext uri="{FF2B5EF4-FFF2-40B4-BE49-F238E27FC236}">
                <a16:creationId xmlns:a16="http://schemas.microsoft.com/office/drawing/2014/main" id="{A3D9F568-A2BE-BC36-B29E-E848D10AFA97}"/>
              </a:ext>
            </a:extLst>
          </p:cNvPr>
          <p:cNvSpPr/>
          <p:nvPr/>
        </p:nvSpPr>
        <p:spPr>
          <a:xfrm>
            <a:off x="7470103" y="1677771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C2A74DFD-A122-17AE-1430-77BBB0E3BDCF}"/>
              </a:ext>
            </a:extLst>
          </p:cNvPr>
          <p:cNvSpPr txBox="1"/>
          <p:nvPr/>
        </p:nvSpPr>
        <p:spPr>
          <a:xfrm>
            <a:off x="430694" y="737152"/>
            <a:ext cx="190499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EB8B2D"/>
                </a:solidFill>
                <a:cs typeface="Calibri"/>
              </a:rPr>
              <a:t>Query: Elon Musk</a:t>
            </a:r>
            <a:endParaRPr lang="de-DE" sz="1200"/>
          </a:p>
        </p:txBody>
      </p:sp>
      <p:sp>
        <p:nvSpPr>
          <p:cNvPr id="52" name="Pfeil: nach rechts 51">
            <a:extLst>
              <a:ext uri="{FF2B5EF4-FFF2-40B4-BE49-F238E27FC236}">
                <a16:creationId xmlns:a16="http://schemas.microsoft.com/office/drawing/2014/main" id="{B1BA73B7-A252-A1F7-C3B7-95B2C4511CD1}"/>
              </a:ext>
            </a:extLst>
          </p:cNvPr>
          <p:cNvSpPr/>
          <p:nvPr/>
        </p:nvSpPr>
        <p:spPr>
          <a:xfrm rot="5400000">
            <a:off x="870123" y="1088636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Pfeil: nach rechts 34">
            <a:extLst>
              <a:ext uri="{FF2B5EF4-FFF2-40B4-BE49-F238E27FC236}">
                <a16:creationId xmlns:a16="http://schemas.microsoft.com/office/drawing/2014/main" id="{149101C7-B76F-C2AA-AF02-1CACD19EBA41}"/>
              </a:ext>
            </a:extLst>
          </p:cNvPr>
          <p:cNvSpPr/>
          <p:nvPr/>
        </p:nvSpPr>
        <p:spPr>
          <a:xfrm>
            <a:off x="289193" y="3446861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7" name="Grafik 57">
            <a:extLst>
              <a:ext uri="{FF2B5EF4-FFF2-40B4-BE49-F238E27FC236}">
                <a16:creationId xmlns:a16="http://schemas.microsoft.com/office/drawing/2014/main" id="{32E909E4-6126-D1E4-432F-C90DCDA94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6798" y="789772"/>
            <a:ext cx="2743200" cy="1828800"/>
          </a:xfrm>
          <a:prstGeom prst="rect">
            <a:avLst/>
          </a:prstGeom>
        </p:spPr>
      </p:pic>
      <p:pic>
        <p:nvPicPr>
          <p:cNvPr id="5" name="Grafik 6">
            <a:extLst>
              <a:ext uri="{FF2B5EF4-FFF2-40B4-BE49-F238E27FC236}">
                <a16:creationId xmlns:a16="http://schemas.microsoft.com/office/drawing/2014/main" id="{8B8455D6-AC27-A8E3-5E71-C8392078CC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62" y="2998312"/>
            <a:ext cx="1843088" cy="1268568"/>
          </a:xfrm>
          <a:prstGeom prst="rect">
            <a:avLst/>
          </a:prstGeom>
        </p:spPr>
      </p:pic>
      <p:pic>
        <p:nvPicPr>
          <p:cNvPr id="59" name="Grafik 49" descr="A diagram of a diagram&#10;&#10;Description automatically generated">
            <a:extLst>
              <a:ext uri="{FF2B5EF4-FFF2-40B4-BE49-F238E27FC236}">
                <a16:creationId xmlns:a16="http://schemas.microsoft.com/office/drawing/2014/main" id="{E6CCBB45-AAAF-94B6-C1CD-37C383F30F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2734" y="3056713"/>
            <a:ext cx="2321481" cy="102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29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5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26BFF-E57E-25B1-AD10-D27AF1319F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A71033A4-BBD5-54DE-7C62-DC8739847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9" y="2214731"/>
            <a:ext cx="9143914" cy="475433"/>
          </a:xfrm>
        </p:spPr>
        <p:txBody>
          <a:bodyPr/>
          <a:lstStyle/>
          <a:p>
            <a:pPr algn="ctr"/>
            <a:r>
              <a:rPr lang="de-DE" sz="2400" b="1">
                <a:cs typeface="Calibri"/>
              </a:rPr>
              <a:t>Topic Modeling</a:t>
            </a:r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6A3C0DB-802F-4A0A-E471-EC45745C4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2" name="Titel 4">
            <a:extLst>
              <a:ext uri="{FF2B5EF4-FFF2-40B4-BE49-F238E27FC236}">
                <a16:creationId xmlns:a16="http://schemas.microsoft.com/office/drawing/2014/main" id="{384289AE-544B-7C54-8133-E4BCADDBC48F}"/>
              </a:ext>
            </a:extLst>
          </p:cNvPr>
          <p:cNvSpPr txBox="1">
            <a:spLocks/>
          </p:cNvSpPr>
          <p:nvPr/>
        </p:nvSpPr>
        <p:spPr>
          <a:xfrm>
            <a:off x="-591" y="2869775"/>
            <a:ext cx="9143913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b="1" dirty="0">
                <a:solidFill>
                  <a:schemeClr val="bg1">
                    <a:lumMod val="50000"/>
                  </a:schemeClr>
                </a:solidFill>
                <a:cs typeface="Calibri"/>
              </a:rPr>
              <a:t>Goal: Cluster Future-</a:t>
            </a:r>
            <a:r>
              <a:rPr lang="de-DE" sz="1600" b="1" dirty="0" err="1">
                <a:solidFill>
                  <a:schemeClr val="bg1">
                    <a:lumMod val="50000"/>
                  </a:schemeClr>
                </a:solidFill>
                <a:cs typeface="Calibri"/>
              </a:rPr>
              <a:t>Related</a:t>
            </a:r>
            <a:r>
              <a:rPr lang="de-DE" sz="1600" b="1" dirty="0">
                <a:solidFill>
                  <a:schemeClr val="bg1">
                    <a:lumMod val="50000"/>
                  </a:schemeClr>
                </a:solidFill>
                <a:cs typeface="Calibri"/>
              </a:rPr>
              <a:t> </a:t>
            </a:r>
            <a:r>
              <a:rPr lang="de-DE" sz="1600" b="1" dirty="0" err="1">
                <a:solidFill>
                  <a:schemeClr val="bg1">
                    <a:lumMod val="50000"/>
                  </a:schemeClr>
                </a:solidFill>
                <a:cs typeface="Calibri"/>
              </a:rPr>
              <a:t>Sentences</a:t>
            </a:r>
            <a:r>
              <a:rPr lang="de-DE" sz="1600" b="1" dirty="0">
                <a:solidFill>
                  <a:schemeClr val="bg1">
                    <a:lumMod val="50000"/>
                  </a:schemeClr>
                </a:solidFill>
                <a:cs typeface="Calibri"/>
              </a:rPr>
              <a:t> </a:t>
            </a:r>
            <a:r>
              <a:rPr lang="de-DE" sz="1600" b="1" dirty="0" err="1">
                <a:solidFill>
                  <a:schemeClr val="bg1">
                    <a:lumMod val="50000"/>
                  </a:schemeClr>
                </a:solidFill>
                <a:cs typeface="Calibri"/>
              </a:rPr>
              <a:t>into</a:t>
            </a:r>
            <a:r>
              <a:rPr lang="de-DE" sz="1600" b="1" dirty="0">
                <a:solidFill>
                  <a:schemeClr val="bg1">
                    <a:lumMod val="50000"/>
                  </a:schemeClr>
                </a:solidFill>
                <a:cs typeface="Calibri"/>
              </a:rPr>
              <a:t> Topics</a:t>
            </a:r>
            <a:endParaRPr lang="de-DE" sz="1600" b="1" dirty="0">
              <a:solidFill>
                <a:schemeClr val="bg1">
                  <a:lumMod val="50000"/>
                </a:schemeClr>
              </a:solidFill>
              <a:ea typeface="Calibri"/>
              <a:cs typeface="Calibri"/>
            </a:endParaRPr>
          </a:p>
        </p:txBody>
      </p:sp>
      <p:pic>
        <p:nvPicPr>
          <p:cNvPr id="6" name="Grafik 6" descr="A group of cells with different colored dots&#10;&#10;Description automatically generated">
            <a:extLst>
              <a:ext uri="{FF2B5EF4-FFF2-40B4-BE49-F238E27FC236}">
                <a16:creationId xmlns:a16="http://schemas.microsoft.com/office/drawing/2014/main" id="{4B053E50-A46C-8A23-76CD-EE310F85F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4027" y="-953"/>
            <a:ext cx="3008229" cy="207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227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EFD357D3-204B-2749-9B87-982537B0F188}"/>
              </a:ext>
            </a:extLst>
          </p:cNvPr>
          <p:cNvSpPr/>
          <p:nvPr/>
        </p:nvSpPr>
        <p:spPr>
          <a:xfrm>
            <a:off x="139626" y="136654"/>
            <a:ext cx="3579394" cy="1564105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8A99C80-D0F5-79A4-84E4-630C2C73EC75}"/>
              </a:ext>
            </a:extLst>
          </p:cNvPr>
          <p:cNvSpPr txBox="1"/>
          <p:nvPr/>
        </p:nvSpPr>
        <p:spPr>
          <a:xfrm>
            <a:off x="435828" y="526000"/>
            <a:ext cx="3022481" cy="134575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In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three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days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we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could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see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launch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of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rocket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that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 will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someday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 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take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astronauts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to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Mars.</a:t>
            </a:r>
            <a:endParaRPr lang="de-DE" sz="1600">
              <a:cs typeface="Calibri" panose="020F0502020204030204"/>
            </a:endParaRPr>
          </a:p>
          <a:p>
            <a:endParaRPr lang="de-DE" sz="600" b="1">
              <a:solidFill>
                <a:srgbClr val="C00000"/>
              </a:solidFill>
              <a:ea typeface="+mn-lt"/>
              <a:cs typeface="+mn-lt"/>
            </a:endParaRPr>
          </a:p>
          <a:p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The Super Heavy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booster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will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attempt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a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landing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in Texas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near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its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launch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site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.</a:t>
            </a:r>
          </a:p>
          <a:p>
            <a:endParaRPr lang="de-DE" sz="600" b="1">
              <a:solidFill>
                <a:srgbClr val="C00000"/>
              </a:solidFill>
              <a:ea typeface="+mn-lt"/>
              <a:cs typeface="+mn-lt"/>
            </a:endParaRPr>
          </a:p>
          <a:p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The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Starship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Super Heavy rocket launch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test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could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happen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soon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next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week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endParaRPr lang="de-DE" sz="900" b="1">
              <a:solidFill>
                <a:srgbClr val="C00000"/>
              </a:solidFill>
              <a:ea typeface="+mn-lt"/>
              <a:cs typeface="+mn-lt"/>
            </a:endParaRP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C2725880-905F-DE1A-7513-CA836BF7E77B}"/>
              </a:ext>
            </a:extLst>
          </p:cNvPr>
          <p:cNvSpPr/>
          <p:nvPr/>
        </p:nvSpPr>
        <p:spPr>
          <a:xfrm>
            <a:off x="435976" y="245028"/>
            <a:ext cx="3029223" cy="283621"/>
          </a:xfrm>
          <a:prstGeom prst="roundRect">
            <a:avLst/>
          </a:prstGeom>
          <a:solidFill>
            <a:srgbClr val="E3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9C8C45DC-C65A-4742-F443-A999BDA74F9F}"/>
              </a:ext>
            </a:extLst>
          </p:cNvPr>
          <p:cNvSpPr txBox="1"/>
          <p:nvPr/>
        </p:nvSpPr>
        <p:spPr>
          <a:xfrm>
            <a:off x="434169" y="263381"/>
            <a:ext cx="3016105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 b="1">
                <a:solidFill>
                  <a:schemeClr val="bg1"/>
                </a:solidFill>
                <a:ea typeface="+mn-lt"/>
                <a:cs typeface="+mn-lt"/>
              </a:rPr>
              <a:t>SPACEX-LAUNCH-STARSHIP-FIRST</a:t>
            </a:r>
            <a:endParaRPr lang="de-DE" sz="1600" b="1">
              <a:solidFill>
                <a:schemeClr val="bg1"/>
              </a:solidFill>
              <a:cs typeface="Calibri"/>
            </a:endParaRP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42742DC7-B3EC-7E74-EDE9-D983035947A0}"/>
              </a:ext>
            </a:extLst>
          </p:cNvPr>
          <p:cNvSpPr/>
          <p:nvPr/>
        </p:nvSpPr>
        <p:spPr>
          <a:xfrm>
            <a:off x="5012634" y="669759"/>
            <a:ext cx="3579394" cy="1564105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FD77924-ABFD-67AB-047A-0767D7EE8172}"/>
              </a:ext>
            </a:extLst>
          </p:cNvPr>
          <p:cNvSpPr txBox="1"/>
          <p:nvPr/>
        </p:nvSpPr>
        <p:spPr>
          <a:xfrm>
            <a:off x="5306930" y="1101491"/>
            <a:ext cx="3032483" cy="106182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Twitter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owner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Elon Musk,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confirmed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move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on Saturday, promising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to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publish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more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of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code in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next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two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weeks</a:t>
            </a:r>
            <a:endParaRPr lang="de-DE" sz="900" b="1">
              <a:solidFill>
                <a:srgbClr val="0070C0"/>
              </a:solidFill>
              <a:ea typeface="Calibri"/>
              <a:cs typeface="Calibri"/>
            </a:endParaRPr>
          </a:p>
          <a:p>
            <a:endParaRPr lang="de-DE" sz="600" b="1">
              <a:solidFill>
                <a:srgbClr val="0070C0"/>
              </a:solidFill>
              <a:cs typeface="Calibri"/>
            </a:endParaRPr>
          </a:p>
          <a:p>
            <a:r>
              <a:rPr lang="de-DE" sz="900" b="1">
                <a:solidFill>
                  <a:srgbClr val="0070C0"/>
                </a:solidFill>
                <a:cs typeface="Calibri"/>
              </a:rPr>
              <a:t>Musk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said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that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most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of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the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recommendation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algorithms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will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be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made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open source and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the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rest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will follow.</a:t>
            </a:r>
            <a:endParaRPr lang="de-DE" sz="900" b="1">
              <a:solidFill>
                <a:srgbClr val="0070C0"/>
              </a:solidFill>
              <a:ea typeface="Calibri"/>
              <a:cs typeface="Calibri"/>
            </a:endParaRPr>
          </a:p>
          <a:p>
            <a:pPr marL="285750" indent="-285750">
              <a:buFont typeface="Calibri"/>
              <a:buChar char="-"/>
            </a:pPr>
            <a:endParaRPr lang="de-DE" sz="1200" b="1">
              <a:solidFill>
                <a:srgbClr val="0070C0"/>
              </a:solidFill>
              <a:ea typeface="Calibri"/>
              <a:cs typeface="Calibri"/>
            </a:endParaRPr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9F74D702-872B-9060-5D95-7F90912B9857}"/>
              </a:ext>
            </a:extLst>
          </p:cNvPr>
          <p:cNvSpPr/>
          <p:nvPr/>
        </p:nvSpPr>
        <p:spPr>
          <a:xfrm>
            <a:off x="5308984" y="778133"/>
            <a:ext cx="3029223" cy="283621"/>
          </a:xfrm>
          <a:prstGeom prst="roundRect">
            <a:avLst/>
          </a:prstGeom>
          <a:solidFill>
            <a:schemeClr val="accent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5E1F9C9-6779-F445-DD8D-C3FA90092EA2}"/>
              </a:ext>
            </a:extLst>
          </p:cNvPr>
          <p:cNvSpPr txBox="1"/>
          <p:nvPr/>
        </p:nvSpPr>
        <p:spPr>
          <a:xfrm>
            <a:off x="5013785" y="789928"/>
            <a:ext cx="358045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 b="1">
                <a:solidFill>
                  <a:schemeClr val="bg1"/>
                </a:solidFill>
                <a:ea typeface="+mn-lt"/>
                <a:cs typeface="+mn-lt"/>
              </a:rPr>
              <a:t>TWITTER-MUSK-OPEN SOURCE-CODE</a:t>
            </a:r>
            <a:endParaRPr lang="de-DE" sz="1600" b="1">
              <a:solidFill>
                <a:schemeClr val="bg1"/>
              </a:solidFill>
              <a:cs typeface="Calibri"/>
            </a:endParaRPr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FD8DFAFA-7525-421A-870F-12B102F84E6F}"/>
              </a:ext>
            </a:extLst>
          </p:cNvPr>
          <p:cNvSpPr/>
          <p:nvPr/>
        </p:nvSpPr>
        <p:spPr>
          <a:xfrm>
            <a:off x="5117729" y="2860180"/>
            <a:ext cx="3579394" cy="1564105"/>
          </a:xfrm>
          <a:prstGeom prst="roundRect">
            <a:avLst/>
          </a:prstGeom>
          <a:noFill/>
          <a:ln>
            <a:solidFill>
              <a:srgbClr val="B8C4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138BF8AA-2B88-E02D-B71D-1DB1515AAECA}"/>
              </a:ext>
            </a:extLst>
          </p:cNvPr>
          <p:cNvSpPr txBox="1"/>
          <p:nvPr/>
        </p:nvSpPr>
        <p:spPr>
          <a:xfrm>
            <a:off x="5420598" y="3284768"/>
            <a:ext cx="3024863" cy="101566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900" b="1">
                <a:solidFill>
                  <a:srgbClr val="B8C412"/>
                </a:solidFill>
                <a:cs typeface="Calibri"/>
              </a:rPr>
              <a:t>Elon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Musk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has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signed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a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letter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from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Future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of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Life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institute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calling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for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a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six-month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hiatus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in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development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of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AI.</a:t>
            </a:r>
            <a:endParaRPr lang="de-DE" sz="1600" b="1"/>
          </a:p>
          <a:p>
            <a:endParaRPr lang="de-DE" sz="600" b="1">
              <a:solidFill>
                <a:srgbClr val="B8C412"/>
              </a:solidFill>
              <a:ea typeface="+mn-lt"/>
              <a:cs typeface="+mn-lt"/>
            </a:endParaRPr>
          </a:p>
          <a:p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In an open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letter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,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group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said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: 'Powerful AI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systems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should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be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developed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only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once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we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are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confident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that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their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effects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will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be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positive'.</a:t>
            </a:r>
            <a:endParaRPr lang="de-DE" sz="900" b="1">
              <a:solidFill>
                <a:srgbClr val="B8C412"/>
              </a:solidFill>
              <a:cs typeface="Calibri"/>
            </a:endParaRPr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142D3E08-85FB-1A8E-F0DC-AE3A4684A027}"/>
              </a:ext>
            </a:extLst>
          </p:cNvPr>
          <p:cNvSpPr/>
          <p:nvPr/>
        </p:nvSpPr>
        <p:spPr>
          <a:xfrm>
            <a:off x="5414079" y="2968554"/>
            <a:ext cx="3029223" cy="283621"/>
          </a:xfrm>
          <a:prstGeom prst="roundRect">
            <a:avLst/>
          </a:prstGeom>
          <a:solidFill>
            <a:srgbClr val="D0E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ACDBE973-8146-AAE9-5A2C-28F4099AAD00}"/>
              </a:ext>
            </a:extLst>
          </p:cNvPr>
          <p:cNvSpPr txBox="1"/>
          <p:nvPr/>
        </p:nvSpPr>
        <p:spPr>
          <a:xfrm>
            <a:off x="5418917" y="3001516"/>
            <a:ext cx="3002081" cy="268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 b="1">
                <a:solidFill>
                  <a:schemeClr val="bg1"/>
                </a:solidFill>
                <a:ea typeface="+mn-lt"/>
                <a:cs typeface="+mn-lt"/>
              </a:rPr>
              <a:t>AI-LETTER-OPENAI-DEVELOPMENT</a:t>
            </a:r>
            <a:endParaRPr lang="de-DE" sz="1600" b="1">
              <a:solidFill>
                <a:schemeClr val="bg1"/>
              </a:solidFill>
              <a:cs typeface="Calibri"/>
            </a:endParaRPr>
          </a:p>
        </p:txBody>
      </p:sp>
      <p:pic>
        <p:nvPicPr>
          <p:cNvPr id="8" name="Grafik 6">
            <a:extLst>
              <a:ext uri="{FF2B5EF4-FFF2-40B4-BE49-F238E27FC236}">
                <a16:creationId xmlns:a16="http://schemas.microsoft.com/office/drawing/2014/main" id="{5B261CD4-6256-1EAE-BF06-E8BA23E80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320000">
            <a:off x="2788861" y="1269047"/>
            <a:ext cx="3008229" cy="207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131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777F96-C3AB-992F-F086-752C1CA59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CCA62B40-FDE2-B5E7-83B3-A9A23A6D1FD3}"/>
              </a:ext>
            </a:extLst>
          </p:cNvPr>
          <p:cNvSpPr/>
          <p:nvPr/>
        </p:nvSpPr>
        <p:spPr>
          <a:xfrm>
            <a:off x="139626" y="136654"/>
            <a:ext cx="3579394" cy="1564105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54AA031-EDC1-2757-0C38-4B1C1A156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C0DBE16-D582-17D8-23E1-5B36B5F3EA24}"/>
              </a:ext>
            </a:extLst>
          </p:cNvPr>
          <p:cNvSpPr txBox="1"/>
          <p:nvPr/>
        </p:nvSpPr>
        <p:spPr>
          <a:xfrm>
            <a:off x="435828" y="526000"/>
            <a:ext cx="3022481" cy="134575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In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three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days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we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could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see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launch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of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rocket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that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 will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someday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 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take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astronauts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to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Mars.</a:t>
            </a:r>
            <a:endParaRPr lang="de-DE" sz="1600">
              <a:cs typeface="Calibri" panose="020F0502020204030204"/>
            </a:endParaRPr>
          </a:p>
          <a:p>
            <a:endParaRPr lang="de-DE" sz="600" b="1">
              <a:solidFill>
                <a:srgbClr val="C00000"/>
              </a:solidFill>
              <a:ea typeface="+mn-lt"/>
              <a:cs typeface="+mn-lt"/>
            </a:endParaRPr>
          </a:p>
          <a:p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The Super Heavy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booster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will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attempt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a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landing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in Texas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near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its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launch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site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.</a:t>
            </a:r>
          </a:p>
          <a:p>
            <a:endParaRPr lang="de-DE" sz="600" b="1">
              <a:solidFill>
                <a:srgbClr val="C00000"/>
              </a:solidFill>
              <a:ea typeface="+mn-lt"/>
              <a:cs typeface="+mn-lt"/>
            </a:endParaRPr>
          </a:p>
          <a:p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The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Starship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Super Heavy rocket launch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test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could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happen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soon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next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week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Calibri"/>
              <a:buChar char="-"/>
            </a:pPr>
            <a:endParaRPr lang="de-DE" sz="900" b="1">
              <a:solidFill>
                <a:srgbClr val="C00000"/>
              </a:solidFill>
              <a:ea typeface="+mn-lt"/>
              <a:cs typeface="+mn-lt"/>
            </a:endParaRPr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5D8D5F0C-54A2-E83D-C80B-989F6ED4BA4E}"/>
              </a:ext>
            </a:extLst>
          </p:cNvPr>
          <p:cNvSpPr/>
          <p:nvPr/>
        </p:nvSpPr>
        <p:spPr>
          <a:xfrm>
            <a:off x="435976" y="245028"/>
            <a:ext cx="3029223" cy="283621"/>
          </a:xfrm>
          <a:prstGeom prst="roundRect">
            <a:avLst/>
          </a:prstGeom>
          <a:solidFill>
            <a:srgbClr val="E3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00A4ACA-E683-903D-48F4-4EAC42102CF7}"/>
              </a:ext>
            </a:extLst>
          </p:cNvPr>
          <p:cNvSpPr txBox="1"/>
          <p:nvPr/>
        </p:nvSpPr>
        <p:spPr>
          <a:xfrm>
            <a:off x="434169" y="263381"/>
            <a:ext cx="3016105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 b="1">
                <a:solidFill>
                  <a:schemeClr val="bg1"/>
                </a:solidFill>
                <a:ea typeface="+mn-lt"/>
                <a:cs typeface="+mn-lt"/>
              </a:rPr>
              <a:t>SPACEX-LAUNCH-STARSHIP-FIRST</a:t>
            </a:r>
            <a:endParaRPr lang="de-DE" sz="1600" b="1">
              <a:solidFill>
                <a:schemeClr val="bg1"/>
              </a:solidFill>
              <a:cs typeface="Calibri"/>
            </a:endParaRP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C204E70A-FC45-714D-F0C1-CB9153E4E4F4}"/>
              </a:ext>
            </a:extLst>
          </p:cNvPr>
          <p:cNvSpPr/>
          <p:nvPr/>
        </p:nvSpPr>
        <p:spPr>
          <a:xfrm>
            <a:off x="5012634" y="669759"/>
            <a:ext cx="3579394" cy="1564105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2E60A93F-21CD-BF17-903F-4685568FBD43}"/>
              </a:ext>
            </a:extLst>
          </p:cNvPr>
          <p:cNvSpPr txBox="1"/>
          <p:nvPr/>
        </p:nvSpPr>
        <p:spPr>
          <a:xfrm>
            <a:off x="5306930" y="1101491"/>
            <a:ext cx="3032483" cy="106182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Twitter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owner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Elon Musk,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confirmed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move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on Saturday, promising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to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publish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more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of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code in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next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two</a:t>
            </a:r>
            <a:r>
              <a:rPr lang="de-DE" sz="9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0070C0"/>
                </a:solidFill>
                <a:ea typeface="+mn-lt"/>
                <a:cs typeface="+mn-lt"/>
              </a:rPr>
              <a:t>weeks</a:t>
            </a:r>
            <a:endParaRPr lang="de-DE" sz="900" b="1">
              <a:solidFill>
                <a:srgbClr val="0070C0"/>
              </a:solidFill>
              <a:ea typeface="Calibri"/>
              <a:cs typeface="Calibri"/>
            </a:endParaRPr>
          </a:p>
          <a:p>
            <a:endParaRPr lang="de-DE" sz="600" b="1">
              <a:solidFill>
                <a:srgbClr val="0070C0"/>
              </a:solidFill>
              <a:cs typeface="Calibri"/>
            </a:endParaRPr>
          </a:p>
          <a:p>
            <a:r>
              <a:rPr lang="de-DE" sz="900" b="1">
                <a:solidFill>
                  <a:srgbClr val="0070C0"/>
                </a:solidFill>
                <a:cs typeface="Calibri"/>
              </a:rPr>
              <a:t>Musk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said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that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most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of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the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recommendation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algorithms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will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be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made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open source and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the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900" b="1" err="1">
                <a:solidFill>
                  <a:srgbClr val="0070C0"/>
                </a:solidFill>
                <a:cs typeface="Calibri"/>
              </a:rPr>
              <a:t>rest</a:t>
            </a:r>
            <a:r>
              <a:rPr lang="de-DE" sz="900" b="1">
                <a:solidFill>
                  <a:srgbClr val="0070C0"/>
                </a:solidFill>
                <a:cs typeface="Calibri"/>
              </a:rPr>
              <a:t> will follow.</a:t>
            </a:r>
            <a:endParaRPr lang="de-DE" sz="900" b="1">
              <a:solidFill>
                <a:srgbClr val="0070C0"/>
              </a:solidFill>
              <a:ea typeface="Calibri"/>
              <a:cs typeface="Calibri"/>
            </a:endParaRPr>
          </a:p>
          <a:p>
            <a:pPr marL="285750" indent="-285750">
              <a:buFont typeface="Calibri"/>
              <a:buChar char="-"/>
            </a:pPr>
            <a:endParaRPr lang="de-DE" sz="1200" b="1">
              <a:solidFill>
                <a:srgbClr val="0070C0"/>
              </a:solidFill>
              <a:ea typeface="Calibri"/>
              <a:cs typeface="Calibri"/>
            </a:endParaRPr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0FC90CDF-2E1D-A830-E8EB-60CB521A39EE}"/>
              </a:ext>
            </a:extLst>
          </p:cNvPr>
          <p:cNvSpPr/>
          <p:nvPr/>
        </p:nvSpPr>
        <p:spPr>
          <a:xfrm>
            <a:off x="5308984" y="778133"/>
            <a:ext cx="3029223" cy="283621"/>
          </a:xfrm>
          <a:prstGeom prst="roundRect">
            <a:avLst/>
          </a:prstGeom>
          <a:solidFill>
            <a:schemeClr val="accent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FA908A87-70C7-0410-A753-0EFC7C5E014F}"/>
              </a:ext>
            </a:extLst>
          </p:cNvPr>
          <p:cNvSpPr txBox="1"/>
          <p:nvPr/>
        </p:nvSpPr>
        <p:spPr>
          <a:xfrm>
            <a:off x="5013785" y="789928"/>
            <a:ext cx="3580459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 b="1">
                <a:solidFill>
                  <a:schemeClr val="bg1"/>
                </a:solidFill>
                <a:ea typeface="+mn-lt"/>
                <a:cs typeface="+mn-lt"/>
              </a:rPr>
              <a:t>TWITTER-MUSK-OPEN SOURCE-CODE</a:t>
            </a:r>
            <a:endParaRPr lang="de-DE" sz="1600" b="1">
              <a:solidFill>
                <a:schemeClr val="bg1"/>
              </a:solidFill>
              <a:cs typeface="Calibri"/>
            </a:endParaRPr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EE1DCEB8-E971-7EA3-E4E4-5650BB98EEEA}"/>
              </a:ext>
            </a:extLst>
          </p:cNvPr>
          <p:cNvSpPr/>
          <p:nvPr/>
        </p:nvSpPr>
        <p:spPr>
          <a:xfrm>
            <a:off x="5117729" y="2860180"/>
            <a:ext cx="3579394" cy="1564105"/>
          </a:xfrm>
          <a:prstGeom prst="roundRect">
            <a:avLst/>
          </a:prstGeom>
          <a:noFill/>
          <a:ln>
            <a:solidFill>
              <a:srgbClr val="B8C4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146B2500-3C97-D0D9-2640-CEE73F15ADD0}"/>
              </a:ext>
            </a:extLst>
          </p:cNvPr>
          <p:cNvSpPr txBox="1"/>
          <p:nvPr/>
        </p:nvSpPr>
        <p:spPr>
          <a:xfrm>
            <a:off x="5420598" y="3284768"/>
            <a:ext cx="3024863" cy="101566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900" b="1">
                <a:solidFill>
                  <a:srgbClr val="B8C412"/>
                </a:solidFill>
                <a:cs typeface="Calibri"/>
              </a:rPr>
              <a:t>Elon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Musk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has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signed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a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letter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from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Future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of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Life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institute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calling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for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a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six-month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hiatus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in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development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of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AI.</a:t>
            </a:r>
            <a:endParaRPr lang="de-DE" sz="1600" b="1"/>
          </a:p>
          <a:p>
            <a:endParaRPr lang="de-DE" sz="600" b="1">
              <a:solidFill>
                <a:srgbClr val="B8C412"/>
              </a:solidFill>
              <a:ea typeface="+mn-lt"/>
              <a:cs typeface="+mn-lt"/>
            </a:endParaRPr>
          </a:p>
          <a:p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In an open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letter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,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group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said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: 'Powerful AI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systems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should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be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developed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only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once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we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are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confident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that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their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effects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will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be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positive'.</a:t>
            </a:r>
            <a:endParaRPr lang="de-DE" sz="900" b="1">
              <a:solidFill>
                <a:srgbClr val="B8C412"/>
              </a:solidFill>
              <a:cs typeface="Calibri"/>
            </a:endParaRPr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94774E3F-8E8A-310A-98DB-108D755B15D6}"/>
              </a:ext>
            </a:extLst>
          </p:cNvPr>
          <p:cNvSpPr/>
          <p:nvPr/>
        </p:nvSpPr>
        <p:spPr>
          <a:xfrm>
            <a:off x="5414079" y="2968554"/>
            <a:ext cx="3029223" cy="283621"/>
          </a:xfrm>
          <a:prstGeom prst="roundRect">
            <a:avLst/>
          </a:prstGeom>
          <a:solidFill>
            <a:srgbClr val="D0E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59110843-77DF-499A-DE7B-05EF32E4A0E4}"/>
              </a:ext>
            </a:extLst>
          </p:cNvPr>
          <p:cNvSpPr txBox="1"/>
          <p:nvPr/>
        </p:nvSpPr>
        <p:spPr>
          <a:xfrm>
            <a:off x="5418917" y="3001516"/>
            <a:ext cx="3002081" cy="268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 b="1">
                <a:solidFill>
                  <a:schemeClr val="bg1"/>
                </a:solidFill>
                <a:ea typeface="+mn-lt"/>
                <a:cs typeface="+mn-lt"/>
              </a:rPr>
              <a:t>AI-LETTER-OPENAI-DEVELOPMENT</a:t>
            </a:r>
            <a:endParaRPr lang="de-DE" sz="1600" b="1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CB93DDD-A61E-DE82-523C-4BADF1553147}"/>
              </a:ext>
            </a:extLst>
          </p:cNvPr>
          <p:cNvSpPr/>
          <p:nvPr/>
        </p:nvSpPr>
        <p:spPr>
          <a:xfrm>
            <a:off x="2864555" y="1284111"/>
            <a:ext cx="2490611" cy="2398888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err="1">
                <a:ea typeface="Calibri"/>
                <a:cs typeface="Calibri"/>
              </a:rPr>
              <a:t>BERTopic</a:t>
            </a:r>
            <a:endParaRPr lang="en-US" sz="2400" b="1">
              <a:ea typeface="Calibri"/>
              <a:cs typeface="Calibri"/>
            </a:endParaRP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F87385F6-73C3-AEB2-AF77-A845E96BD3B8}"/>
              </a:ext>
            </a:extLst>
          </p:cNvPr>
          <p:cNvSpPr txBox="1">
            <a:spLocks/>
          </p:cNvSpPr>
          <p:nvPr/>
        </p:nvSpPr>
        <p:spPr>
          <a:xfrm>
            <a:off x="-591" y="2573442"/>
            <a:ext cx="2716302" cy="4824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b="1" err="1">
                <a:solidFill>
                  <a:srgbClr val="444544"/>
                </a:solidFill>
                <a:cs typeface="Calibri"/>
              </a:rPr>
              <a:t>Dimensionality</a:t>
            </a:r>
            <a:r>
              <a:rPr lang="de-DE" sz="1600" b="1">
                <a:solidFill>
                  <a:srgbClr val="444544"/>
                </a:solidFill>
                <a:cs typeface="Calibri"/>
              </a:rPr>
              <a:t> </a:t>
            </a:r>
            <a:r>
              <a:rPr lang="de-DE" sz="1600" b="1" err="1">
                <a:solidFill>
                  <a:srgbClr val="444544"/>
                </a:solidFill>
                <a:cs typeface="Calibri"/>
              </a:rPr>
              <a:t>Reduction</a:t>
            </a:r>
            <a:r>
              <a:rPr lang="de-DE" sz="1600" b="1">
                <a:solidFill>
                  <a:srgbClr val="444544"/>
                </a:solidFill>
                <a:cs typeface="Calibri"/>
              </a:rPr>
              <a:t> (UMAP)</a:t>
            </a:r>
            <a:endParaRPr lang="de-DE" sz="1600" b="1">
              <a:solidFill>
                <a:srgbClr val="444544"/>
              </a:solidFill>
              <a:ea typeface="Calibri"/>
              <a:cs typeface="Calibri"/>
            </a:endParaRPr>
          </a:p>
        </p:txBody>
      </p:sp>
      <p:sp>
        <p:nvSpPr>
          <p:cNvPr id="14" name="Titel 4">
            <a:extLst>
              <a:ext uri="{FF2B5EF4-FFF2-40B4-BE49-F238E27FC236}">
                <a16:creationId xmlns:a16="http://schemas.microsoft.com/office/drawing/2014/main" id="{B3F790CE-EB41-BF67-2EC3-026CA3006F8B}"/>
              </a:ext>
            </a:extLst>
          </p:cNvPr>
          <p:cNvSpPr txBox="1">
            <a:spLocks/>
          </p:cNvSpPr>
          <p:nvPr/>
        </p:nvSpPr>
        <p:spPr>
          <a:xfrm>
            <a:off x="940302" y="3360934"/>
            <a:ext cx="1588097" cy="4824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b="1">
                <a:solidFill>
                  <a:srgbClr val="444544"/>
                </a:solidFill>
                <a:cs typeface="Calibri"/>
              </a:rPr>
              <a:t>Clustering (HDBSCAN)</a:t>
            </a:r>
            <a:endParaRPr lang="en-US"/>
          </a:p>
        </p:txBody>
      </p:sp>
      <p:sp>
        <p:nvSpPr>
          <p:cNvPr id="15" name="Titel 4">
            <a:extLst>
              <a:ext uri="{FF2B5EF4-FFF2-40B4-BE49-F238E27FC236}">
                <a16:creationId xmlns:a16="http://schemas.microsoft.com/office/drawing/2014/main" id="{30360372-4227-E83F-64F1-3692E46081B4}"/>
              </a:ext>
            </a:extLst>
          </p:cNvPr>
          <p:cNvSpPr txBox="1">
            <a:spLocks/>
          </p:cNvSpPr>
          <p:nvPr/>
        </p:nvSpPr>
        <p:spPr>
          <a:xfrm>
            <a:off x="2264242" y="3871665"/>
            <a:ext cx="2307080" cy="4824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b="1">
                <a:solidFill>
                  <a:srgbClr val="444544"/>
                </a:solidFill>
                <a:cs typeface="Calibri"/>
              </a:rPr>
              <a:t>Topic Keywords</a:t>
            </a:r>
          </a:p>
          <a:p>
            <a:pPr algn="ctr"/>
            <a:r>
              <a:rPr lang="de-DE" sz="1600" b="1">
                <a:solidFill>
                  <a:srgbClr val="444544"/>
                </a:solidFill>
                <a:cs typeface="Calibri"/>
              </a:rPr>
              <a:t>(TF-IDF)</a:t>
            </a:r>
            <a:endParaRPr lang="de-DE" sz="1600" b="1">
              <a:solidFill>
                <a:srgbClr val="444544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25138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F6FF30-819C-C7A8-D859-5AFEBB65F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: abgerundete Ecken 55">
            <a:extLst>
              <a:ext uri="{FF2B5EF4-FFF2-40B4-BE49-F238E27FC236}">
                <a16:creationId xmlns:a16="http://schemas.microsoft.com/office/drawing/2014/main" id="{B22CFDFF-36D9-89F5-7339-A2D8C5616086}"/>
              </a:ext>
            </a:extLst>
          </p:cNvPr>
          <p:cNvSpPr/>
          <p:nvPr/>
        </p:nvSpPr>
        <p:spPr>
          <a:xfrm>
            <a:off x="260102" y="2819972"/>
            <a:ext cx="6032069" cy="162111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B5829834-78E5-E109-4FFC-AEA4CA8D9121}"/>
              </a:ext>
            </a:extLst>
          </p:cNvPr>
          <p:cNvSpPr/>
          <p:nvPr/>
        </p:nvSpPr>
        <p:spPr>
          <a:xfrm>
            <a:off x="6319231" y="2807682"/>
            <a:ext cx="2744408" cy="162111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2016AB5-889E-D63C-D5C5-061958FA5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18</a:t>
            </a:fld>
            <a:endParaRPr lang="de-DE"/>
          </a:p>
        </p:txBody>
      </p:sp>
      <p:pic>
        <p:nvPicPr>
          <p:cNvPr id="3" name="Grafik 4">
            <a:extLst>
              <a:ext uri="{FF2B5EF4-FFF2-40B4-BE49-F238E27FC236}">
                <a16:creationId xmlns:a16="http://schemas.microsoft.com/office/drawing/2014/main" id="{B20F3671-4696-D5C6-5BF9-9BE1A8125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314" y="1326831"/>
            <a:ext cx="957264" cy="957264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A18F718A-5FA3-9AF8-5E67-33F0ED7EDD27}"/>
              </a:ext>
            </a:extLst>
          </p:cNvPr>
          <p:cNvSpPr/>
          <p:nvPr/>
        </p:nvSpPr>
        <p:spPr>
          <a:xfrm>
            <a:off x="1532732" y="1668419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3" name="Gruppieren 52">
            <a:extLst>
              <a:ext uri="{FF2B5EF4-FFF2-40B4-BE49-F238E27FC236}">
                <a16:creationId xmlns:a16="http://schemas.microsoft.com/office/drawing/2014/main" id="{46432467-235F-A3BD-C01B-B985E615D4A5}"/>
              </a:ext>
            </a:extLst>
          </p:cNvPr>
          <p:cNvGrpSpPr/>
          <p:nvPr/>
        </p:nvGrpSpPr>
        <p:grpSpPr>
          <a:xfrm>
            <a:off x="1874989" y="1505183"/>
            <a:ext cx="942976" cy="534600"/>
            <a:chOff x="1874989" y="1505183"/>
            <a:chExt cx="942976" cy="534600"/>
          </a:xfrm>
        </p:grpSpPr>
        <p:sp>
          <p:nvSpPr>
            <p:cNvPr id="8" name="Rechteck: abgerundete Ecken 7">
              <a:extLst>
                <a:ext uri="{FF2B5EF4-FFF2-40B4-BE49-F238E27FC236}">
                  <a16:creationId xmlns:a16="http://schemas.microsoft.com/office/drawing/2014/main" id="{AC28853C-7A1C-A62E-7C10-476D0D80858F}"/>
                </a:ext>
              </a:extLst>
            </p:cNvPr>
            <p:cNvSpPr/>
            <p:nvPr/>
          </p:nvSpPr>
          <p:spPr>
            <a:xfrm>
              <a:off x="1874990" y="1505183"/>
              <a:ext cx="942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: abgerundete Ecken 8">
              <a:extLst>
                <a:ext uri="{FF2B5EF4-FFF2-40B4-BE49-F238E27FC236}">
                  <a16:creationId xmlns:a16="http://schemas.microsoft.com/office/drawing/2014/main" id="{620C2DE9-D777-8C0A-22A4-29D5782C515D}"/>
                </a:ext>
              </a:extLst>
            </p:cNvPr>
            <p:cNvSpPr/>
            <p:nvPr/>
          </p:nvSpPr>
          <p:spPr>
            <a:xfrm>
              <a:off x="1874990" y="1605196"/>
              <a:ext cx="681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: abgerundete Ecken 9">
              <a:extLst>
                <a:ext uri="{FF2B5EF4-FFF2-40B4-BE49-F238E27FC236}">
                  <a16:creationId xmlns:a16="http://schemas.microsoft.com/office/drawing/2014/main" id="{F24632E6-3726-15DC-F2EB-003D8BD80AF4}"/>
                </a:ext>
              </a:extLst>
            </p:cNvPr>
            <p:cNvSpPr/>
            <p:nvPr/>
          </p:nvSpPr>
          <p:spPr>
            <a:xfrm>
              <a:off x="1874990" y="1704421"/>
              <a:ext cx="870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7C3CA582-D212-2EBC-C8E8-D0D657C208C9}"/>
                </a:ext>
              </a:extLst>
            </p:cNvPr>
            <p:cNvSpPr/>
            <p:nvPr/>
          </p:nvSpPr>
          <p:spPr>
            <a:xfrm>
              <a:off x="1874989" y="1793182"/>
              <a:ext cx="236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9670975E-8CC9-8F29-BD3F-E9121A2A8D8F}"/>
                </a:ext>
              </a:extLst>
            </p:cNvPr>
            <p:cNvSpPr/>
            <p:nvPr/>
          </p:nvSpPr>
          <p:spPr>
            <a:xfrm>
              <a:off x="1874989" y="1897696"/>
              <a:ext cx="735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A547BF04-C7D9-223F-BEC3-DD16931885E5}"/>
                </a:ext>
              </a:extLst>
            </p:cNvPr>
            <p:cNvSpPr/>
            <p:nvPr/>
          </p:nvSpPr>
          <p:spPr>
            <a:xfrm>
              <a:off x="1874989" y="1996921"/>
              <a:ext cx="488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8EB9B242-F8AB-B170-C71B-09CAEF27B555}"/>
              </a:ext>
            </a:extLst>
          </p:cNvPr>
          <p:cNvGrpSpPr/>
          <p:nvPr/>
        </p:nvGrpSpPr>
        <p:grpSpPr>
          <a:xfrm>
            <a:off x="6458652" y="1166947"/>
            <a:ext cx="942976" cy="1304375"/>
            <a:chOff x="6458652" y="1166947"/>
            <a:chExt cx="942976" cy="1304375"/>
          </a:xfrm>
        </p:grpSpPr>
        <p:sp>
          <p:nvSpPr>
            <p:cNvPr id="15" name="Rechteck: abgerundete Ecken 14">
              <a:extLst>
                <a:ext uri="{FF2B5EF4-FFF2-40B4-BE49-F238E27FC236}">
                  <a16:creationId xmlns:a16="http://schemas.microsoft.com/office/drawing/2014/main" id="{AB748412-F024-D90B-76EC-E6F641AC6F9D}"/>
                </a:ext>
              </a:extLst>
            </p:cNvPr>
            <p:cNvSpPr/>
            <p:nvPr/>
          </p:nvSpPr>
          <p:spPr>
            <a:xfrm>
              <a:off x="6458653" y="1166947"/>
              <a:ext cx="942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hteck: abgerundete Ecken 15">
              <a:extLst>
                <a:ext uri="{FF2B5EF4-FFF2-40B4-BE49-F238E27FC236}">
                  <a16:creationId xmlns:a16="http://schemas.microsoft.com/office/drawing/2014/main" id="{80DF9583-D8AC-CC0F-53DA-30E417C98109}"/>
                </a:ext>
              </a:extLst>
            </p:cNvPr>
            <p:cNvSpPr/>
            <p:nvPr/>
          </p:nvSpPr>
          <p:spPr>
            <a:xfrm>
              <a:off x="6458653" y="1266960"/>
              <a:ext cx="681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FC220954-47BF-3054-568C-3C659E382AFE}"/>
                </a:ext>
              </a:extLst>
            </p:cNvPr>
            <p:cNvSpPr/>
            <p:nvPr/>
          </p:nvSpPr>
          <p:spPr>
            <a:xfrm>
              <a:off x="6458653" y="1366185"/>
              <a:ext cx="870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: abgerundete Ecken 17">
              <a:extLst>
                <a:ext uri="{FF2B5EF4-FFF2-40B4-BE49-F238E27FC236}">
                  <a16:creationId xmlns:a16="http://schemas.microsoft.com/office/drawing/2014/main" id="{1FFBE674-4950-41F0-2433-27B62F591DF2}"/>
                </a:ext>
              </a:extLst>
            </p:cNvPr>
            <p:cNvSpPr/>
            <p:nvPr/>
          </p:nvSpPr>
          <p:spPr>
            <a:xfrm>
              <a:off x="6458652" y="1454946"/>
              <a:ext cx="236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: abgerundete Ecken 18">
              <a:extLst>
                <a:ext uri="{FF2B5EF4-FFF2-40B4-BE49-F238E27FC236}">
                  <a16:creationId xmlns:a16="http://schemas.microsoft.com/office/drawing/2014/main" id="{2C962C85-147B-B168-BF37-68B9CB71B927}"/>
                </a:ext>
              </a:extLst>
            </p:cNvPr>
            <p:cNvSpPr/>
            <p:nvPr/>
          </p:nvSpPr>
          <p:spPr>
            <a:xfrm>
              <a:off x="6458652" y="1559460"/>
              <a:ext cx="735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: abgerundete Ecken 19">
              <a:extLst>
                <a:ext uri="{FF2B5EF4-FFF2-40B4-BE49-F238E27FC236}">
                  <a16:creationId xmlns:a16="http://schemas.microsoft.com/office/drawing/2014/main" id="{3CF6C577-20A1-CF2D-61A5-079CF5020B30}"/>
                </a:ext>
              </a:extLst>
            </p:cNvPr>
            <p:cNvSpPr/>
            <p:nvPr/>
          </p:nvSpPr>
          <p:spPr>
            <a:xfrm>
              <a:off x="6458652" y="1658685"/>
              <a:ext cx="488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2D4895A2-1C72-C23B-302A-B7AEA9D756CF}"/>
                </a:ext>
              </a:extLst>
            </p:cNvPr>
            <p:cNvSpPr/>
            <p:nvPr/>
          </p:nvSpPr>
          <p:spPr>
            <a:xfrm>
              <a:off x="6458653" y="1936722"/>
              <a:ext cx="942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: abgerundete Ecken 21">
              <a:extLst>
                <a:ext uri="{FF2B5EF4-FFF2-40B4-BE49-F238E27FC236}">
                  <a16:creationId xmlns:a16="http://schemas.microsoft.com/office/drawing/2014/main" id="{2AD2A304-5E90-9522-070D-D7BCDC5C8CC9}"/>
                </a:ext>
              </a:extLst>
            </p:cNvPr>
            <p:cNvSpPr/>
            <p:nvPr/>
          </p:nvSpPr>
          <p:spPr>
            <a:xfrm>
              <a:off x="6458653" y="2036735"/>
              <a:ext cx="681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: abgerundete Ecken 22">
              <a:extLst>
                <a:ext uri="{FF2B5EF4-FFF2-40B4-BE49-F238E27FC236}">
                  <a16:creationId xmlns:a16="http://schemas.microsoft.com/office/drawing/2014/main" id="{D0C6DEF3-B777-F874-11D2-F7776F0FBB14}"/>
                </a:ext>
              </a:extLst>
            </p:cNvPr>
            <p:cNvSpPr/>
            <p:nvPr/>
          </p:nvSpPr>
          <p:spPr>
            <a:xfrm>
              <a:off x="6458653" y="2135960"/>
              <a:ext cx="870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: abgerundete Ecken 23">
              <a:extLst>
                <a:ext uri="{FF2B5EF4-FFF2-40B4-BE49-F238E27FC236}">
                  <a16:creationId xmlns:a16="http://schemas.microsoft.com/office/drawing/2014/main" id="{D7B5CE17-69E8-6DE6-33A8-0DDABA29B830}"/>
                </a:ext>
              </a:extLst>
            </p:cNvPr>
            <p:cNvSpPr/>
            <p:nvPr/>
          </p:nvSpPr>
          <p:spPr>
            <a:xfrm>
              <a:off x="6458652" y="2224721"/>
              <a:ext cx="2364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38D3E088-BC06-6AC7-BB9E-467412F61328}"/>
                </a:ext>
              </a:extLst>
            </p:cNvPr>
            <p:cNvSpPr/>
            <p:nvPr/>
          </p:nvSpPr>
          <p:spPr>
            <a:xfrm>
              <a:off x="6458652" y="2329235"/>
              <a:ext cx="735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FF4D2F95-0CAD-3227-4A95-9EED5438FF4D}"/>
                </a:ext>
              </a:extLst>
            </p:cNvPr>
            <p:cNvSpPr/>
            <p:nvPr/>
          </p:nvSpPr>
          <p:spPr>
            <a:xfrm>
              <a:off x="6458652" y="2428460"/>
              <a:ext cx="4884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7" name="Pfeil: nach rechts 26">
            <a:extLst>
              <a:ext uri="{FF2B5EF4-FFF2-40B4-BE49-F238E27FC236}">
                <a16:creationId xmlns:a16="http://schemas.microsoft.com/office/drawing/2014/main" id="{A6A807F6-15F7-5390-07AD-501FDB8F6497}"/>
              </a:ext>
            </a:extLst>
          </p:cNvPr>
          <p:cNvSpPr/>
          <p:nvPr/>
        </p:nvSpPr>
        <p:spPr>
          <a:xfrm>
            <a:off x="2932323" y="1662587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Pfeil: nach rechts 27">
            <a:extLst>
              <a:ext uri="{FF2B5EF4-FFF2-40B4-BE49-F238E27FC236}">
                <a16:creationId xmlns:a16="http://schemas.microsoft.com/office/drawing/2014/main" id="{A134D374-D8F0-5811-621C-62469179017A}"/>
              </a:ext>
            </a:extLst>
          </p:cNvPr>
          <p:cNvSpPr/>
          <p:nvPr/>
        </p:nvSpPr>
        <p:spPr>
          <a:xfrm>
            <a:off x="6122226" y="1720903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15037640-6267-05CC-9EE5-1A9BFE2404A8}"/>
              </a:ext>
            </a:extLst>
          </p:cNvPr>
          <p:cNvGrpSpPr/>
          <p:nvPr/>
        </p:nvGrpSpPr>
        <p:grpSpPr>
          <a:xfrm>
            <a:off x="7822775" y="1543489"/>
            <a:ext cx="942976" cy="534601"/>
            <a:chOff x="7822775" y="1543489"/>
            <a:chExt cx="942976" cy="534601"/>
          </a:xfrm>
        </p:grpSpPr>
        <p:sp>
          <p:nvSpPr>
            <p:cNvPr id="29" name="Rechteck: abgerundete Ecken 28">
              <a:extLst>
                <a:ext uri="{FF2B5EF4-FFF2-40B4-BE49-F238E27FC236}">
                  <a16:creationId xmlns:a16="http://schemas.microsoft.com/office/drawing/2014/main" id="{E5930A55-8F7D-D8FC-5021-C03136499951}"/>
                </a:ext>
              </a:extLst>
            </p:cNvPr>
            <p:cNvSpPr/>
            <p:nvPr/>
          </p:nvSpPr>
          <p:spPr>
            <a:xfrm>
              <a:off x="7822776" y="1543489"/>
              <a:ext cx="942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E4D81AD0-5960-F1D4-3E76-CB16F1C3CAC8}"/>
                </a:ext>
              </a:extLst>
            </p:cNvPr>
            <p:cNvSpPr/>
            <p:nvPr/>
          </p:nvSpPr>
          <p:spPr>
            <a:xfrm>
              <a:off x="7822776" y="1643503"/>
              <a:ext cx="681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Rechteck: abgerundete Ecken 30">
              <a:extLst>
                <a:ext uri="{FF2B5EF4-FFF2-40B4-BE49-F238E27FC236}">
                  <a16:creationId xmlns:a16="http://schemas.microsoft.com/office/drawing/2014/main" id="{7A378E1A-63AC-ED8E-7B18-5BFE0A80C6C8}"/>
                </a:ext>
              </a:extLst>
            </p:cNvPr>
            <p:cNvSpPr/>
            <p:nvPr/>
          </p:nvSpPr>
          <p:spPr>
            <a:xfrm>
              <a:off x="7822776" y="1742727"/>
              <a:ext cx="870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445E1D55-06DF-597C-2E59-15CC0F3D4036}"/>
                </a:ext>
              </a:extLst>
            </p:cNvPr>
            <p:cNvSpPr/>
            <p:nvPr/>
          </p:nvSpPr>
          <p:spPr>
            <a:xfrm>
              <a:off x="7822775" y="1831489"/>
              <a:ext cx="236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1E8C83C5-B1C9-66F1-FB57-6E02E48F57B5}"/>
                </a:ext>
              </a:extLst>
            </p:cNvPr>
            <p:cNvSpPr/>
            <p:nvPr/>
          </p:nvSpPr>
          <p:spPr>
            <a:xfrm>
              <a:off x="7822775" y="1936002"/>
              <a:ext cx="735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84101062-091D-55D7-ED4E-EF16CCC8626D}"/>
                </a:ext>
              </a:extLst>
            </p:cNvPr>
            <p:cNvSpPr/>
            <p:nvPr/>
          </p:nvSpPr>
          <p:spPr>
            <a:xfrm>
              <a:off x="7822775" y="2035228"/>
              <a:ext cx="488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40" name="Pfeil: nach rechts 39">
            <a:extLst>
              <a:ext uri="{FF2B5EF4-FFF2-40B4-BE49-F238E27FC236}">
                <a16:creationId xmlns:a16="http://schemas.microsoft.com/office/drawing/2014/main" id="{F8DCAEA7-3675-37FB-C6BC-1CF1442CAA15}"/>
              </a:ext>
            </a:extLst>
          </p:cNvPr>
          <p:cNvSpPr/>
          <p:nvPr/>
        </p:nvSpPr>
        <p:spPr>
          <a:xfrm>
            <a:off x="2583277" y="3425744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C13133FD-D485-0E20-E7C2-D26EC443208C}"/>
              </a:ext>
            </a:extLst>
          </p:cNvPr>
          <p:cNvSpPr txBox="1"/>
          <p:nvPr/>
        </p:nvSpPr>
        <p:spPr>
          <a:xfrm>
            <a:off x="2821412" y="3220752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C00000"/>
                </a:solidFill>
                <a:cs typeface="Calibri"/>
              </a:rPr>
              <a:t>Topic 1: </a:t>
            </a:r>
            <a:r>
              <a:rPr lang="de-DE" sz="1200" b="1" err="1">
                <a:solidFill>
                  <a:srgbClr val="C00000"/>
                </a:solidFill>
                <a:cs typeface="Calibri"/>
              </a:rPr>
              <a:t>spacex</a:t>
            </a:r>
            <a:r>
              <a:rPr lang="de-DE" sz="1200" b="1">
                <a:solidFill>
                  <a:srgbClr val="C00000"/>
                </a:solidFill>
                <a:cs typeface="Calibri"/>
              </a:rPr>
              <a:t> – launch - rocket - </a:t>
            </a:r>
            <a:r>
              <a:rPr lang="de-DE" sz="1200" b="1" err="1">
                <a:solidFill>
                  <a:srgbClr val="C00000"/>
                </a:solidFill>
                <a:cs typeface="Calibri"/>
              </a:rPr>
              <a:t>starship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CD2D739C-FB24-90D2-4AE9-44B3C807A625}"/>
              </a:ext>
            </a:extLst>
          </p:cNvPr>
          <p:cNvSpPr txBox="1"/>
          <p:nvPr/>
        </p:nvSpPr>
        <p:spPr>
          <a:xfrm>
            <a:off x="2821412" y="3436969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DED600"/>
                </a:solidFill>
                <a:cs typeface="Calibri"/>
              </a:rPr>
              <a:t>Topic 2: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elon</a:t>
            </a:r>
            <a:r>
              <a:rPr lang="de-DE" sz="1200" b="1">
                <a:solidFill>
                  <a:srgbClr val="DED600"/>
                </a:solidFill>
                <a:cs typeface="Calibri"/>
              </a:rPr>
              <a:t> –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visit</a:t>
            </a:r>
            <a:r>
              <a:rPr lang="de-DE" sz="1200" b="1">
                <a:solidFill>
                  <a:srgbClr val="DED600"/>
                </a:solidFill>
                <a:cs typeface="Calibri"/>
              </a:rPr>
              <a:t> -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china</a:t>
            </a:r>
            <a:r>
              <a:rPr lang="de-DE" sz="1200" b="1">
                <a:solidFill>
                  <a:srgbClr val="DED600"/>
                </a:solidFill>
                <a:cs typeface="Calibri"/>
              </a:rPr>
              <a:t> -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april</a:t>
            </a:r>
            <a:endParaRPr lang="de-DE" sz="1200" b="1">
              <a:solidFill>
                <a:srgbClr val="DED600"/>
              </a:solidFill>
              <a:cs typeface="Calibri"/>
            </a:endParaRP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F1584EA0-7A0B-7B10-E989-32DFC1BC0979}"/>
              </a:ext>
            </a:extLst>
          </p:cNvPr>
          <p:cNvSpPr txBox="1"/>
          <p:nvPr/>
        </p:nvSpPr>
        <p:spPr>
          <a:xfrm>
            <a:off x="2822841" y="3666998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0070C0"/>
                </a:solidFill>
                <a:cs typeface="Calibri"/>
              </a:rPr>
              <a:t>Topic 3: </a:t>
            </a:r>
            <a:r>
              <a:rPr lang="de-DE" sz="1200" b="1" err="1">
                <a:solidFill>
                  <a:srgbClr val="0070C0"/>
                </a:solidFill>
                <a:cs typeface="Calibri"/>
              </a:rPr>
              <a:t>twitter</a:t>
            </a:r>
            <a:r>
              <a:rPr lang="de-DE" sz="1200" b="1">
                <a:solidFill>
                  <a:srgbClr val="0070C0"/>
                </a:solidFill>
                <a:cs typeface="Calibri"/>
              </a:rPr>
              <a:t> – open source - code - release</a:t>
            </a:r>
          </a:p>
        </p:txBody>
      </p:sp>
      <p:sp>
        <p:nvSpPr>
          <p:cNvPr id="48" name="Pfeil: nach rechts 47">
            <a:extLst>
              <a:ext uri="{FF2B5EF4-FFF2-40B4-BE49-F238E27FC236}">
                <a16:creationId xmlns:a16="http://schemas.microsoft.com/office/drawing/2014/main" id="{82029562-6F14-94F8-60DD-9961D5F02896}"/>
              </a:ext>
            </a:extLst>
          </p:cNvPr>
          <p:cNvSpPr/>
          <p:nvPr/>
        </p:nvSpPr>
        <p:spPr>
          <a:xfrm>
            <a:off x="6377160" y="3447310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Pfeil: nach rechts 49">
            <a:extLst>
              <a:ext uri="{FF2B5EF4-FFF2-40B4-BE49-F238E27FC236}">
                <a16:creationId xmlns:a16="http://schemas.microsoft.com/office/drawing/2014/main" id="{22B6F21F-20A6-C474-95E6-1ABE6937073F}"/>
              </a:ext>
            </a:extLst>
          </p:cNvPr>
          <p:cNvSpPr/>
          <p:nvPr/>
        </p:nvSpPr>
        <p:spPr>
          <a:xfrm>
            <a:off x="7470103" y="1677771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21C1AADD-D91A-2EFC-5393-5BB9957ADFE6}"/>
              </a:ext>
            </a:extLst>
          </p:cNvPr>
          <p:cNvSpPr txBox="1"/>
          <p:nvPr/>
        </p:nvSpPr>
        <p:spPr>
          <a:xfrm>
            <a:off x="430694" y="737152"/>
            <a:ext cx="190499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EB8B2D"/>
                </a:solidFill>
                <a:cs typeface="Calibri"/>
              </a:rPr>
              <a:t>Query: Elon Musk</a:t>
            </a:r>
            <a:endParaRPr lang="de-DE" sz="1200"/>
          </a:p>
        </p:txBody>
      </p:sp>
      <p:sp>
        <p:nvSpPr>
          <p:cNvPr id="52" name="Pfeil: nach rechts 51">
            <a:extLst>
              <a:ext uri="{FF2B5EF4-FFF2-40B4-BE49-F238E27FC236}">
                <a16:creationId xmlns:a16="http://schemas.microsoft.com/office/drawing/2014/main" id="{52BBD549-34A3-6FA5-A150-DB505DA31ED8}"/>
              </a:ext>
            </a:extLst>
          </p:cNvPr>
          <p:cNvSpPr/>
          <p:nvPr/>
        </p:nvSpPr>
        <p:spPr>
          <a:xfrm rot="5400000">
            <a:off x="870123" y="1088636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Pfeil: nach rechts 34">
            <a:extLst>
              <a:ext uri="{FF2B5EF4-FFF2-40B4-BE49-F238E27FC236}">
                <a16:creationId xmlns:a16="http://schemas.microsoft.com/office/drawing/2014/main" id="{3BCB881D-C338-C377-3A8D-749F64AE47E0}"/>
              </a:ext>
            </a:extLst>
          </p:cNvPr>
          <p:cNvSpPr/>
          <p:nvPr/>
        </p:nvSpPr>
        <p:spPr>
          <a:xfrm>
            <a:off x="289193" y="3446861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7" name="Grafik 57">
            <a:extLst>
              <a:ext uri="{FF2B5EF4-FFF2-40B4-BE49-F238E27FC236}">
                <a16:creationId xmlns:a16="http://schemas.microsoft.com/office/drawing/2014/main" id="{3C45681B-28B6-F43A-C6FF-D74989C3E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6798" y="789772"/>
            <a:ext cx="2743200" cy="1828800"/>
          </a:xfrm>
          <a:prstGeom prst="rect">
            <a:avLst/>
          </a:prstGeom>
        </p:spPr>
      </p:pic>
      <p:pic>
        <p:nvPicPr>
          <p:cNvPr id="5" name="Grafik 6">
            <a:extLst>
              <a:ext uri="{FF2B5EF4-FFF2-40B4-BE49-F238E27FC236}">
                <a16:creationId xmlns:a16="http://schemas.microsoft.com/office/drawing/2014/main" id="{F46F554B-1C90-6F45-A770-F7D03A5CFA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62" y="2998312"/>
            <a:ext cx="1843088" cy="1268568"/>
          </a:xfrm>
          <a:prstGeom prst="rect">
            <a:avLst/>
          </a:prstGeom>
        </p:spPr>
      </p:pic>
      <p:pic>
        <p:nvPicPr>
          <p:cNvPr id="59" name="Grafik 49" descr="A diagram of a diagram&#10;&#10;Description automatically generated">
            <a:extLst>
              <a:ext uri="{FF2B5EF4-FFF2-40B4-BE49-F238E27FC236}">
                <a16:creationId xmlns:a16="http://schemas.microsoft.com/office/drawing/2014/main" id="{F2169267-F776-3435-CF77-2637B370A4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2734" y="3056713"/>
            <a:ext cx="2321481" cy="102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71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8A77D3-7EA9-4C13-6F49-677B47834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67F9B7C3-E342-9708-373A-B154252701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9" y="2214731"/>
            <a:ext cx="9143914" cy="475433"/>
          </a:xfrm>
        </p:spPr>
        <p:txBody>
          <a:bodyPr/>
          <a:lstStyle/>
          <a:p>
            <a:pPr algn="ctr"/>
            <a:r>
              <a:rPr lang="de-DE" sz="2400" b="1">
                <a:cs typeface="Calibri"/>
              </a:rPr>
              <a:t>Time-Tagging</a:t>
            </a:r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610B99C-9503-F8E0-1E9D-BFD0BEF86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dirty="0" smtClean="0"/>
              <a:pPr/>
              <a:t>19</a:t>
            </a:fld>
            <a:endParaRPr lang="de-DE"/>
          </a:p>
        </p:txBody>
      </p:sp>
      <p:sp>
        <p:nvSpPr>
          <p:cNvPr id="2" name="Titel 4">
            <a:extLst>
              <a:ext uri="{FF2B5EF4-FFF2-40B4-BE49-F238E27FC236}">
                <a16:creationId xmlns:a16="http://schemas.microsoft.com/office/drawing/2014/main" id="{E8A2C2AE-97BD-8951-B369-D76A92712991}"/>
              </a:ext>
            </a:extLst>
          </p:cNvPr>
          <p:cNvSpPr txBox="1">
            <a:spLocks/>
          </p:cNvSpPr>
          <p:nvPr/>
        </p:nvSpPr>
        <p:spPr>
          <a:xfrm>
            <a:off x="-591" y="2869775"/>
            <a:ext cx="9143913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b="1" dirty="0">
                <a:solidFill>
                  <a:srgbClr val="7F7F7F"/>
                </a:solidFill>
                <a:cs typeface="Calibri"/>
              </a:rPr>
              <a:t>Goal: </a:t>
            </a:r>
            <a:r>
              <a:rPr lang="de-DE" sz="1600" b="1" dirty="0" err="1">
                <a:solidFill>
                  <a:srgbClr val="7F7F7F"/>
                </a:solidFill>
                <a:cs typeface="Calibri"/>
              </a:rPr>
              <a:t>Identify</a:t>
            </a:r>
            <a:r>
              <a:rPr lang="de-DE" sz="1600" b="1" dirty="0">
                <a:solidFill>
                  <a:srgbClr val="7F7F7F"/>
                </a:solidFill>
                <a:cs typeface="Calibri"/>
              </a:rPr>
              <a:t> Temporal </a:t>
            </a:r>
            <a:r>
              <a:rPr lang="de-DE" sz="1600" b="1" dirty="0" err="1">
                <a:solidFill>
                  <a:srgbClr val="7F7F7F"/>
                </a:solidFill>
                <a:cs typeface="Calibri"/>
              </a:rPr>
              <a:t>Expressions</a:t>
            </a:r>
            <a:endParaRPr lang="de-DE" sz="1600" b="1" dirty="0" err="1">
              <a:solidFill>
                <a:srgbClr val="7F7F7F"/>
              </a:solidFill>
              <a:ea typeface="Calibri"/>
              <a:cs typeface="Calibri"/>
            </a:endParaRPr>
          </a:p>
        </p:txBody>
      </p:sp>
      <p:pic>
        <p:nvPicPr>
          <p:cNvPr id="9" name="Grafik 49" descr="A diagram of a diagram&#10;&#10;Description automatically generated">
            <a:extLst>
              <a:ext uri="{FF2B5EF4-FFF2-40B4-BE49-F238E27FC236}">
                <a16:creationId xmlns:a16="http://schemas.microsoft.com/office/drawing/2014/main" id="{0DDB21E9-3095-A106-2484-802F768AF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716" y="165272"/>
            <a:ext cx="3525931" cy="15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08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fik 22" descr="Ein Bild, das Text, Zeitung enthält.&#10;&#10;Beschreibung automatisch generiert.">
            <a:extLst>
              <a:ext uri="{FF2B5EF4-FFF2-40B4-BE49-F238E27FC236}">
                <a16:creationId xmlns:a16="http://schemas.microsoft.com/office/drawing/2014/main" id="{15E988C0-C560-3C59-9513-1CAB69D91D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61" b="38447"/>
          <a:stretch/>
        </p:blipFill>
        <p:spPr>
          <a:xfrm>
            <a:off x="4329682" y="162842"/>
            <a:ext cx="2750361" cy="2381930"/>
          </a:xfrm>
          <a:prstGeom prst="rect">
            <a:avLst/>
          </a:prstGeo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2</a:t>
            </a:fld>
            <a:endParaRPr lang="de-DE"/>
          </a:p>
        </p:txBody>
      </p:sp>
      <p:pic>
        <p:nvPicPr>
          <p:cNvPr id="8" name="Grafik 8" descr="Ein Bild, das Text, Zeitung enthält.&#10;&#10;Beschreibung automatisch generiert.">
            <a:extLst>
              <a:ext uri="{FF2B5EF4-FFF2-40B4-BE49-F238E27FC236}">
                <a16:creationId xmlns:a16="http://schemas.microsoft.com/office/drawing/2014/main" id="{4EF658B7-9D9D-9DA2-229C-E9A0319C39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10" t="22561" r="24164" b="9436"/>
          <a:stretch/>
        </p:blipFill>
        <p:spPr>
          <a:xfrm rot="420000">
            <a:off x="2261296" y="1927023"/>
            <a:ext cx="2609673" cy="2392423"/>
          </a:xfrm>
          <a:prstGeom prst="rect">
            <a:avLst/>
          </a:prstGeom>
        </p:spPr>
      </p:pic>
      <p:pic>
        <p:nvPicPr>
          <p:cNvPr id="9" name="Grafik 9">
            <a:extLst>
              <a:ext uri="{FF2B5EF4-FFF2-40B4-BE49-F238E27FC236}">
                <a16:creationId xmlns:a16="http://schemas.microsoft.com/office/drawing/2014/main" id="{699C49AD-DB8E-FC61-6343-02CED68616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880000">
            <a:off x="4757401" y="1752891"/>
            <a:ext cx="2743199" cy="2028966"/>
          </a:xfrm>
          <a:prstGeom prst="rect">
            <a:avLst/>
          </a:prstGeom>
        </p:spPr>
      </p:pic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373E11D6-CAE7-332D-A258-3C4C8CAA47ED}"/>
              </a:ext>
            </a:extLst>
          </p:cNvPr>
          <p:cNvSpPr/>
          <p:nvPr/>
        </p:nvSpPr>
        <p:spPr>
          <a:xfrm rot="660000">
            <a:off x="2799822" y="2680607"/>
            <a:ext cx="1999864" cy="177620"/>
          </a:xfrm>
          <a:prstGeom prst="roundRect">
            <a:avLst/>
          </a:prstGeom>
          <a:solidFill>
            <a:srgbClr val="D10606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665ED4EF-9A58-93BC-6601-B16CAF4F6265}"/>
              </a:ext>
            </a:extLst>
          </p:cNvPr>
          <p:cNvSpPr/>
          <p:nvPr/>
        </p:nvSpPr>
        <p:spPr>
          <a:xfrm rot="20880000">
            <a:off x="4711955" y="2203466"/>
            <a:ext cx="2666354" cy="650108"/>
          </a:xfrm>
          <a:prstGeom prst="roundRect">
            <a:avLst/>
          </a:prstGeom>
          <a:solidFill>
            <a:srgbClr val="D10606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Grafik 21" descr="Ein Bild, das Text, Zeitung, Person, Anzug enthält.&#10;&#10;Beschreibung automatisch generiert.">
            <a:extLst>
              <a:ext uri="{FF2B5EF4-FFF2-40B4-BE49-F238E27FC236}">
                <a16:creationId xmlns:a16="http://schemas.microsoft.com/office/drawing/2014/main" id="{9286F252-0147-ECDA-456A-C10EF50512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940000">
            <a:off x="2015106" y="412775"/>
            <a:ext cx="2407443" cy="1812536"/>
          </a:xfrm>
          <a:prstGeom prst="rect">
            <a:avLst/>
          </a:prstGeom>
        </p:spPr>
      </p:pic>
      <p:sp>
        <p:nvSpPr>
          <p:cNvPr id="23" name="Rechteck: abgerundete Ecken 22">
            <a:extLst>
              <a:ext uri="{FF2B5EF4-FFF2-40B4-BE49-F238E27FC236}">
                <a16:creationId xmlns:a16="http://schemas.microsoft.com/office/drawing/2014/main" id="{7140376A-B5AB-1CDC-70C0-A02EA23C6F93}"/>
              </a:ext>
            </a:extLst>
          </p:cNvPr>
          <p:cNvSpPr/>
          <p:nvPr/>
        </p:nvSpPr>
        <p:spPr>
          <a:xfrm>
            <a:off x="4326192" y="738995"/>
            <a:ext cx="2051991" cy="135759"/>
          </a:xfrm>
          <a:prstGeom prst="roundRect">
            <a:avLst/>
          </a:prstGeom>
          <a:solidFill>
            <a:srgbClr val="D10606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8C42AB3B-5E93-D6A0-E2AE-FA7F9AB98660}"/>
              </a:ext>
            </a:extLst>
          </p:cNvPr>
          <p:cNvSpPr/>
          <p:nvPr/>
        </p:nvSpPr>
        <p:spPr>
          <a:xfrm rot="20940000">
            <a:off x="1987560" y="926046"/>
            <a:ext cx="2337741" cy="228627"/>
          </a:xfrm>
          <a:prstGeom prst="roundRect">
            <a:avLst/>
          </a:prstGeom>
          <a:solidFill>
            <a:srgbClr val="D10606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itel 4">
            <a:extLst>
              <a:ext uri="{FF2B5EF4-FFF2-40B4-BE49-F238E27FC236}">
                <a16:creationId xmlns:a16="http://schemas.microsoft.com/office/drawing/2014/main" id="{95350A71-26FE-6FFF-4345-39C2C403F28D}"/>
              </a:ext>
            </a:extLst>
          </p:cNvPr>
          <p:cNvSpPr txBox="1">
            <a:spLocks/>
          </p:cNvSpPr>
          <p:nvPr/>
        </p:nvSpPr>
        <p:spPr>
          <a:xfrm>
            <a:off x="23989" y="1186002"/>
            <a:ext cx="1984801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00" b="1" err="1">
                <a:solidFill>
                  <a:srgbClr val="444544"/>
                </a:solidFill>
                <a:cs typeface="Calibri"/>
              </a:rPr>
              <a:t>Upcoming</a:t>
            </a:r>
            <a:r>
              <a:rPr lang="de-DE" sz="1600" b="1">
                <a:solidFill>
                  <a:srgbClr val="444544"/>
                </a:solidFill>
                <a:ea typeface="+mj-lt"/>
                <a:cs typeface="+mj-lt"/>
              </a:rPr>
              <a:t> </a:t>
            </a:r>
            <a:r>
              <a:rPr lang="de-DE" sz="1600" b="1" err="1">
                <a:solidFill>
                  <a:srgbClr val="444544"/>
                </a:solidFill>
                <a:ea typeface="+mj-lt"/>
                <a:cs typeface="+mj-lt"/>
              </a:rPr>
              <a:t>Product</a:t>
            </a:r>
            <a:r>
              <a:rPr lang="de-DE" sz="1600" b="1">
                <a:solidFill>
                  <a:srgbClr val="444544"/>
                </a:solidFill>
                <a:ea typeface="+mj-lt"/>
                <a:cs typeface="+mj-lt"/>
              </a:rPr>
              <a:t> </a:t>
            </a:r>
            <a:r>
              <a:rPr lang="de-DE" sz="1600" b="1" err="1">
                <a:solidFill>
                  <a:srgbClr val="444544"/>
                </a:solidFill>
                <a:ea typeface="+mj-lt"/>
                <a:cs typeface="+mj-lt"/>
              </a:rPr>
              <a:t>Launches</a:t>
            </a:r>
            <a:endParaRPr lang="en-US" err="1"/>
          </a:p>
        </p:txBody>
      </p:sp>
      <p:sp>
        <p:nvSpPr>
          <p:cNvPr id="14" name="Titel 4">
            <a:extLst>
              <a:ext uri="{FF2B5EF4-FFF2-40B4-BE49-F238E27FC236}">
                <a16:creationId xmlns:a16="http://schemas.microsoft.com/office/drawing/2014/main" id="{EC067A1F-47C5-5593-2BFF-519BFA28D33F}"/>
              </a:ext>
            </a:extLst>
          </p:cNvPr>
          <p:cNvSpPr txBox="1">
            <a:spLocks/>
          </p:cNvSpPr>
          <p:nvPr/>
        </p:nvSpPr>
        <p:spPr>
          <a:xfrm>
            <a:off x="140746" y="2863631"/>
            <a:ext cx="1984801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00" b="1">
                <a:solidFill>
                  <a:srgbClr val="444544"/>
                </a:solidFill>
                <a:cs typeface="Calibri"/>
              </a:rPr>
              <a:t>Sports Events</a:t>
            </a:r>
            <a:endParaRPr lang="en-US"/>
          </a:p>
        </p:txBody>
      </p:sp>
      <p:sp>
        <p:nvSpPr>
          <p:cNvPr id="15" name="Titel 4">
            <a:extLst>
              <a:ext uri="{FF2B5EF4-FFF2-40B4-BE49-F238E27FC236}">
                <a16:creationId xmlns:a16="http://schemas.microsoft.com/office/drawing/2014/main" id="{60081914-37E3-3701-8215-D87480BBA4CA}"/>
              </a:ext>
            </a:extLst>
          </p:cNvPr>
          <p:cNvSpPr txBox="1">
            <a:spLocks/>
          </p:cNvSpPr>
          <p:nvPr/>
        </p:nvSpPr>
        <p:spPr>
          <a:xfrm>
            <a:off x="7078633" y="712823"/>
            <a:ext cx="1984801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00" b="1">
                <a:solidFill>
                  <a:srgbClr val="444544"/>
                </a:solidFill>
                <a:cs typeface="Calibri"/>
              </a:rPr>
              <a:t>Political </a:t>
            </a:r>
            <a:r>
              <a:rPr lang="de-DE" sz="1600" b="1" err="1">
                <a:solidFill>
                  <a:srgbClr val="444544"/>
                </a:solidFill>
                <a:cs typeface="Calibri"/>
              </a:rPr>
              <a:t>Announcements</a:t>
            </a:r>
            <a:endParaRPr lang="en-US" err="1"/>
          </a:p>
        </p:txBody>
      </p:sp>
      <p:sp>
        <p:nvSpPr>
          <p:cNvPr id="16" name="Titel 4">
            <a:extLst>
              <a:ext uri="{FF2B5EF4-FFF2-40B4-BE49-F238E27FC236}">
                <a16:creationId xmlns:a16="http://schemas.microsoft.com/office/drawing/2014/main" id="{9E212913-9E94-537C-270C-9455DC823B5B}"/>
              </a:ext>
            </a:extLst>
          </p:cNvPr>
          <p:cNvSpPr txBox="1">
            <a:spLocks/>
          </p:cNvSpPr>
          <p:nvPr/>
        </p:nvSpPr>
        <p:spPr>
          <a:xfrm>
            <a:off x="7250697" y="2310564"/>
            <a:ext cx="1984801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00" b="1" err="1">
                <a:solidFill>
                  <a:srgbClr val="444544"/>
                </a:solidFill>
                <a:ea typeface="Calibri"/>
                <a:cs typeface="Calibri"/>
              </a:rPr>
              <a:t>Predictions</a:t>
            </a:r>
          </a:p>
        </p:txBody>
      </p:sp>
    </p:spTree>
    <p:extLst>
      <p:ext uri="{BB962C8B-B14F-4D97-AF65-F5344CB8AC3E}">
        <p14:creationId xmlns:p14="http://schemas.microsoft.com/office/powerpoint/2010/main" val="2427878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feld 28">
            <a:extLst>
              <a:ext uri="{FF2B5EF4-FFF2-40B4-BE49-F238E27FC236}">
                <a16:creationId xmlns:a16="http://schemas.microsoft.com/office/drawing/2014/main" id="{138BF8AA-2B88-E02D-B71D-1DB1515AAECA}"/>
              </a:ext>
            </a:extLst>
          </p:cNvPr>
          <p:cNvSpPr txBox="1"/>
          <p:nvPr/>
        </p:nvSpPr>
        <p:spPr>
          <a:xfrm>
            <a:off x="3119349" y="3374434"/>
            <a:ext cx="3024863" cy="101566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900" b="1">
                <a:solidFill>
                  <a:srgbClr val="B8C412"/>
                </a:solidFill>
                <a:cs typeface="Calibri"/>
              </a:rPr>
              <a:t>Elon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Musk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has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signed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a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letter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from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Future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of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Life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institute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calling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for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a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six-month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hiatus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in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development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of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AI.</a:t>
            </a:r>
            <a:endParaRPr lang="de-DE" sz="1600" b="1">
              <a:solidFill>
                <a:srgbClr val="B8C412"/>
              </a:solidFill>
              <a:cs typeface="Calibri"/>
            </a:endParaRPr>
          </a:p>
          <a:p>
            <a:endParaRPr lang="de-DE" sz="600" b="1">
              <a:solidFill>
                <a:srgbClr val="B8C412"/>
              </a:solidFill>
              <a:ea typeface="+mn-lt"/>
              <a:cs typeface="+mn-lt"/>
            </a:endParaRPr>
          </a:p>
          <a:p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In an open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letter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,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group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said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: 'Powerful AI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systems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should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be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developed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only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once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we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are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confident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that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their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effects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will </a:t>
            </a:r>
            <a:r>
              <a:rPr lang="de-DE" sz="900" b="1" err="1">
                <a:solidFill>
                  <a:srgbClr val="B8C412"/>
                </a:solidFill>
                <a:ea typeface="+mn-lt"/>
                <a:cs typeface="+mn-lt"/>
              </a:rPr>
              <a:t>be</a:t>
            </a:r>
            <a:r>
              <a:rPr lang="de-DE" sz="900" b="1">
                <a:solidFill>
                  <a:srgbClr val="B8C412"/>
                </a:solidFill>
                <a:ea typeface="+mn-lt"/>
                <a:cs typeface="+mn-lt"/>
              </a:rPr>
              <a:t> positive'.</a:t>
            </a:r>
            <a:endParaRPr lang="de-DE" sz="900" b="1">
              <a:solidFill>
                <a:srgbClr val="B8C412"/>
              </a:solidFill>
              <a:cs typeface="Calibri"/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1FD77924-ABFD-67AB-047A-0767D7EE8172}"/>
              </a:ext>
            </a:extLst>
          </p:cNvPr>
          <p:cNvSpPr txBox="1"/>
          <p:nvPr/>
        </p:nvSpPr>
        <p:spPr>
          <a:xfrm>
            <a:off x="3087463" y="1935989"/>
            <a:ext cx="3027514" cy="1131079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Twitter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owner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Elon Musk,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confirmed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the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move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1050" b="1">
                <a:solidFill>
                  <a:srgbClr val="0070C0"/>
                </a:solidFill>
                <a:ea typeface="+mn-lt"/>
                <a:cs typeface="+mn-lt"/>
              </a:rPr>
              <a:t>on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Saturday, promising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to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publish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more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of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the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code in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the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next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two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de-DE" sz="1000" b="1" err="1">
                <a:solidFill>
                  <a:srgbClr val="0070C0"/>
                </a:solidFill>
                <a:ea typeface="+mn-lt"/>
                <a:cs typeface="+mn-lt"/>
              </a:rPr>
              <a:t>weeks</a:t>
            </a:r>
            <a:r>
              <a:rPr lang="de-DE" sz="1000" b="1">
                <a:solidFill>
                  <a:srgbClr val="0070C0"/>
                </a:solidFill>
                <a:ea typeface="+mn-lt"/>
                <a:cs typeface="+mn-lt"/>
              </a:rPr>
              <a:t>.</a:t>
            </a:r>
            <a:endParaRPr lang="de-DE" sz="1000" b="1">
              <a:solidFill>
                <a:srgbClr val="0070C0"/>
              </a:solidFill>
              <a:ea typeface="Calibri"/>
              <a:cs typeface="Calibri"/>
            </a:endParaRPr>
          </a:p>
          <a:p>
            <a:endParaRPr lang="de-DE" sz="700" b="1">
              <a:solidFill>
                <a:srgbClr val="0070C0"/>
              </a:solidFill>
              <a:ea typeface="Calibri"/>
              <a:cs typeface="Calibri"/>
            </a:endParaRPr>
          </a:p>
          <a:p>
            <a:r>
              <a:rPr lang="de-DE" sz="1000" b="1">
                <a:solidFill>
                  <a:srgbClr val="0070C0"/>
                </a:solidFill>
                <a:cs typeface="Calibri"/>
              </a:rPr>
              <a:t>Musk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said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that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most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of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the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recommendation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algorithms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will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be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made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open source and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the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rest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will follow.</a:t>
            </a:r>
            <a:endParaRPr lang="de-DE" sz="1000" b="1">
              <a:solidFill>
                <a:srgbClr val="0070C0"/>
              </a:solidFill>
              <a:ea typeface="Calibri"/>
              <a:cs typeface="Calibri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F262082-BB1E-A052-E792-03CD1173F0D0}"/>
              </a:ext>
            </a:extLst>
          </p:cNvPr>
          <p:cNvSpPr txBox="1"/>
          <p:nvPr/>
        </p:nvSpPr>
        <p:spPr>
          <a:xfrm>
            <a:off x="3091615" y="390937"/>
            <a:ext cx="3022481" cy="113877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In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three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days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we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could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see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launch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of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rocket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that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 will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someday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 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take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astronauts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to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Mars.</a:t>
            </a:r>
            <a:endParaRPr lang="de-DE" sz="1600">
              <a:cs typeface="Calibri" panose="020F0502020204030204"/>
            </a:endParaRPr>
          </a:p>
          <a:p>
            <a:endParaRPr lang="de-DE" sz="600" b="1">
              <a:solidFill>
                <a:srgbClr val="C00000"/>
              </a:solidFill>
              <a:ea typeface="+mn-lt"/>
              <a:cs typeface="+mn-lt"/>
            </a:endParaRPr>
          </a:p>
          <a:p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The Super Heavy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booster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will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attempt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a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landing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in Texas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near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its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launch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site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.</a:t>
            </a:r>
          </a:p>
          <a:p>
            <a:endParaRPr lang="de-DE" sz="600" b="1">
              <a:solidFill>
                <a:srgbClr val="C00000"/>
              </a:solidFill>
              <a:ea typeface="+mn-lt"/>
              <a:cs typeface="+mn-lt"/>
            </a:endParaRPr>
          </a:p>
          <a:p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The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Starship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Super Heavy rocket launch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test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could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happen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soon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as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next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 </a:t>
            </a:r>
            <a:r>
              <a:rPr lang="de-DE" sz="900" b="1" err="1">
                <a:solidFill>
                  <a:srgbClr val="C00000"/>
                </a:solidFill>
                <a:ea typeface="+mn-lt"/>
                <a:cs typeface="+mn-lt"/>
              </a:rPr>
              <a:t>week</a:t>
            </a:r>
            <a:r>
              <a:rPr lang="de-DE" sz="900" b="1">
                <a:solidFill>
                  <a:srgbClr val="C00000"/>
                </a:solidFill>
                <a:ea typeface="+mn-lt"/>
                <a:cs typeface="+mn-lt"/>
              </a:rPr>
              <a:t>.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0085669C-3513-86CF-8D8E-CA06D3CC8545}"/>
              </a:ext>
            </a:extLst>
          </p:cNvPr>
          <p:cNvSpPr/>
          <p:nvPr/>
        </p:nvSpPr>
        <p:spPr>
          <a:xfrm>
            <a:off x="3661792" y="1298532"/>
            <a:ext cx="608894" cy="145754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194371C1-6616-07E8-191A-105EE48D34CC}"/>
              </a:ext>
            </a:extLst>
          </p:cNvPr>
          <p:cNvSpPr/>
          <p:nvPr/>
        </p:nvSpPr>
        <p:spPr>
          <a:xfrm>
            <a:off x="4215751" y="3569842"/>
            <a:ext cx="492297" cy="136395"/>
          </a:xfrm>
          <a:prstGeom prst="roundRect">
            <a:avLst/>
          </a:prstGeom>
          <a:noFill/>
          <a:ln>
            <a:solidFill>
              <a:srgbClr val="B8C4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1A46A2ED-D4B1-3E7A-C368-DED10AD67C4E}"/>
              </a:ext>
            </a:extLst>
          </p:cNvPr>
          <p:cNvSpPr/>
          <p:nvPr/>
        </p:nvSpPr>
        <p:spPr>
          <a:xfrm>
            <a:off x="3286240" y="443164"/>
            <a:ext cx="536319" cy="143082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16826645-3BC4-C135-AC8E-3848FD45CEDD}"/>
              </a:ext>
            </a:extLst>
          </p:cNvPr>
          <p:cNvSpPr/>
          <p:nvPr/>
        </p:nvSpPr>
        <p:spPr>
          <a:xfrm>
            <a:off x="3369576" y="2315173"/>
            <a:ext cx="892799" cy="122338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: abgerundete Ecken 19">
            <a:extLst>
              <a:ext uri="{FF2B5EF4-FFF2-40B4-BE49-F238E27FC236}">
                <a16:creationId xmlns:a16="http://schemas.microsoft.com/office/drawing/2014/main" id="{EFD357D3-204B-2749-9B87-982537B0F188}"/>
              </a:ext>
            </a:extLst>
          </p:cNvPr>
          <p:cNvSpPr/>
          <p:nvPr/>
        </p:nvSpPr>
        <p:spPr>
          <a:xfrm>
            <a:off x="2807890" y="78701"/>
            <a:ext cx="3585226" cy="1502747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dirty="0" smtClean="0"/>
              <a:pPr/>
              <a:t>20</a:t>
            </a:fld>
            <a:endParaRPr lang="de-DE"/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C2725880-905F-DE1A-7513-CA836BF7E77B}"/>
              </a:ext>
            </a:extLst>
          </p:cNvPr>
          <p:cNvSpPr/>
          <p:nvPr/>
        </p:nvSpPr>
        <p:spPr>
          <a:xfrm>
            <a:off x="3098409" y="103321"/>
            <a:ext cx="3029223" cy="283621"/>
          </a:xfrm>
          <a:prstGeom prst="roundRect">
            <a:avLst/>
          </a:prstGeom>
          <a:solidFill>
            <a:srgbClr val="E3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9C8C45DC-C65A-4742-F443-A999BDA74F9F}"/>
              </a:ext>
            </a:extLst>
          </p:cNvPr>
          <p:cNvSpPr txBox="1"/>
          <p:nvPr/>
        </p:nvSpPr>
        <p:spPr>
          <a:xfrm>
            <a:off x="3114492" y="105476"/>
            <a:ext cx="3005835" cy="2846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200" b="1">
                <a:solidFill>
                  <a:schemeClr val="bg1"/>
                </a:solidFill>
                <a:ea typeface="+mn-lt"/>
                <a:cs typeface="+mn-lt"/>
              </a:rPr>
              <a:t>SPACEX-LAUNCH-STARSHIP-FIRST</a:t>
            </a:r>
            <a:endParaRPr lang="de-DE" b="1">
              <a:solidFill>
                <a:schemeClr val="bg1"/>
              </a:solidFill>
              <a:cs typeface="Calibri"/>
            </a:endParaRPr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42742DC7-B3EC-7E74-EDE9-D983035947A0}"/>
              </a:ext>
            </a:extLst>
          </p:cNvPr>
          <p:cNvSpPr/>
          <p:nvPr/>
        </p:nvSpPr>
        <p:spPr>
          <a:xfrm>
            <a:off x="2806457" y="1598640"/>
            <a:ext cx="3586039" cy="1416560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9F74D702-872B-9060-5D95-7F90912B9857}"/>
              </a:ext>
            </a:extLst>
          </p:cNvPr>
          <p:cNvSpPr/>
          <p:nvPr/>
        </p:nvSpPr>
        <p:spPr>
          <a:xfrm>
            <a:off x="3096162" y="1619277"/>
            <a:ext cx="3029223" cy="283621"/>
          </a:xfrm>
          <a:prstGeom prst="roundRect">
            <a:avLst/>
          </a:prstGeom>
          <a:solidFill>
            <a:schemeClr val="accent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E5E1F9C9-6779-F445-DD8D-C3FA90092EA2}"/>
              </a:ext>
            </a:extLst>
          </p:cNvPr>
          <p:cNvSpPr txBox="1"/>
          <p:nvPr/>
        </p:nvSpPr>
        <p:spPr>
          <a:xfrm>
            <a:off x="3143863" y="1616961"/>
            <a:ext cx="2925139" cy="2846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200" b="1">
                <a:solidFill>
                  <a:schemeClr val="bg1"/>
                </a:solidFill>
                <a:ea typeface="+mn-lt"/>
                <a:cs typeface="+mn-lt"/>
              </a:rPr>
              <a:t>TWITTER-MUSK-OPEN SOURCE-CODE</a:t>
            </a:r>
            <a:endParaRPr lang="de-DE" b="1">
              <a:solidFill>
                <a:schemeClr val="bg1"/>
              </a:solidFill>
              <a:cs typeface="Calibri"/>
            </a:endParaRPr>
          </a:p>
        </p:txBody>
      </p:sp>
      <p:sp>
        <p:nvSpPr>
          <p:cNvPr id="28" name="Rechteck: abgerundete Ecken 27">
            <a:extLst>
              <a:ext uri="{FF2B5EF4-FFF2-40B4-BE49-F238E27FC236}">
                <a16:creationId xmlns:a16="http://schemas.microsoft.com/office/drawing/2014/main" id="{FD8DFAFA-7525-421A-870F-12B102F84E6F}"/>
              </a:ext>
            </a:extLst>
          </p:cNvPr>
          <p:cNvSpPr/>
          <p:nvPr/>
        </p:nvSpPr>
        <p:spPr>
          <a:xfrm>
            <a:off x="2816781" y="3036235"/>
            <a:ext cx="3579394" cy="1417908"/>
          </a:xfrm>
          <a:prstGeom prst="roundRect">
            <a:avLst/>
          </a:prstGeom>
          <a:noFill/>
          <a:ln>
            <a:solidFill>
              <a:srgbClr val="B8C41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: abgerundete Ecken 29">
            <a:extLst>
              <a:ext uri="{FF2B5EF4-FFF2-40B4-BE49-F238E27FC236}">
                <a16:creationId xmlns:a16="http://schemas.microsoft.com/office/drawing/2014/main" id="{142D3E08-85FB-1A8E-F0DC-AE3A4684A027}"/>
              </a:ext>
            </a:extLst>
          </p:cNvPr>
          <p:cNvSpPr/>
          <p:nvPr/>
        </p:nvSpPr>
        <p:spPr>
          <a:xfrm>
            <a:off x="3113131" y="3058220"/>
            <a:ext cx="3029223" cy="283621"/>
          </a:xfrm>
          <a:prstGeom prst="roundRect">
            <a:avLst/>
          </a:prstGeom>
          <a:solidFill>
            <a:srgbClr val="D0E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ACDBE973-8146-AAE9-5A2C-28F4099AAD00}"/>
              </a:ext>
            </a:extLst>
          </p:cNvPr>
          <p:cNvSpPr txBox="1"/>
          <p:nvPr/>
        </p:nvSpPr>
        <p:spPr>
          <a:xfrm>
            <a:off x="3117969" y="3055904"/>
            <a:ext cx="3028217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200" b="1">
                <a:solidFill>
                  <a:schemeClr val="bg1"/>
                </a:solidFill>
                <a:ea typeface="+mn-lt"/>
                <a:cs typeface="+mn-lt"/>
              </a:rPr>
              <a:t>AI-LETTER-OPENAI-SYSTEMS-DEVELOPMENT</a:t>
            </a:r>
            <a:endParaRPr lang="de-DE" b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5932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59E8A-6C1A-2680-1C0C-3166592A9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A351CEF-0C5C-20AF-68AF-E3465689E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9" y="2214731"/>
            <a:ext cx="9143914" cy="475433"/>
          </a:xfrm>
        </p:spPr>
        <p:txBody>
          <a:bodyPr/>
          <a:lstStyle/>
          <a:p>
            <a:pPr algn="ctr"/>
            <a:r>
              <a:rPr lang="de-DE" sz="2400" b="1">
                <a:cs typeface="Calibri"/>
              </a:rPr>
              <a:t>Time-Tagging</a:t>
            </a:r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7AB298B-EC17-24FF-70CC-4875141D3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dirty="0" smtClean="0"/>
              <a:pPr/>
              <a:t>21</a:t>
            </a:fld>
            <a:endParaRPr lang="de-DE"/>
          </a:p>
        </p:txBody>
      </p:sp>
      <p:sp>
        <p:nvSpPr>
          <p:cNvPr id="2" name="Titel 4">
            <a:extLst>
              <a:ext uri="{FF2B5EF4-FFF2-40B4-BE49-F238E27FC236}">
                <a16:creationId xmlns:a16="http://schemas.microsoft.com/office/drawing/2014/main" id="{EA50DF37-AC0E-F74C-7DA1-655810513A70}"/>
              </a:ext>
            </a:extLst>
          </p:cNvPr>
          <p:cNvSpPr txBox="1">
            <a:spLocks/>
          </p:cNvSpPr>
          <p:nvPr/>
        </p:nvSpPr>
        <p:spPr>
          <a:xfrm>
            <a:off x="-591" y="2869775"/>
            <a:ext cx="9143913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600" b="1" dirty="0">
                <a:solidFill>
                  <a:srgbClr val="7F7F7F"/>
                </a:solidFill>
                <a:cs typeface="Calibri"/>
              </a:rPr>
              <a:t>Goal: </a:t>
            </a:r>
            <a:r>
              <a:rPr lang="de-DE" sz="1600" b="1" dirty="0" err="1">
                <a:solidFill>
                  <a:srgbClr val="7F7F7F"/>
                </a:solidFill>
                <a:cs typeface="Calibri"/>
              </a:rPr>
              <a:t>Map</a:t>
            </a:r>
            <a:r>
              <a:rPr lang="de-DE" sz="1600" b="1" dirty="0">
                <a:solidFill>
                  <a:srgbClr val="7F7F7F"/>
                </a:solidFill>
                <a:cs typeface="Calibri"/>
              </a:rPr>
              <a:t> Temporal </a:t>
            </a:r>
            <a:r>
              <a:rPr lang="de-DE" sz="1600" b="1" dirty="0" err="1">
                <a:solidFill>
                  <a:srgbClr val="7F7F7F"/>
                </a:solidFill>
                <a:cs typeface="Calibri"/>
              </a:rPr>
              <a:t>Expressions</a:t>
            </a:r>
            <a:r>
              <a:rPr lang="de-DE" sz="1600" b="1" dirty="0">
                <a:solidFill>
                  <a:srgbClr val="7F7F7F"/>
                </a:solidFill>
                <a:cs typeface="Calibri"/>
              </a:rPr>
              <a:t> </a:t>
            </a:r>
            <a:r>
              <a:rPr lang="de-DE" sz="1600" b="1" dirty="0" err="1">
                <a:solidFill>
                  <a:srgbClr val="7F7F7F"/>
                </a:solidFill>
                <a:cs typeface="Calibri"/>
              </a:rPr>
              <a:t>to</a:t>
            </a:r>
            <a:r>
              <a:rPr lang="de-DE" sz="1600" b="1" dirty="0">
                <a:solidFill>
                  <a:srgbClr val="7F7F7F"/>
                </a:solidFill>
                <a:cs typeface="Calibri"/>
              </a:rPr>
              <a:t> Dates</a:t>
            </a:r>
            <a:endParaRPr lang="de-DE" sz="1600" b="1" dirty="0">
              <a:solidFill>
                <a:srgbClr val="7F7F7F"/>
              </a:solidFill>
              <a:ea typeface="Calibri"/>
              <a:cs typeface="Calibri"/>
            </a:endParaRPr>
          </a:p>
        </p:txBody>
      </p:sp>
      <p:pic>
        <p:nvPicPr>
          <p:cNvPr id="7" name="Grafik 49" descr="A diagram of a diagram&#10;&#10;Description automatically generated">
            <a:extLst>
              <a:ext uri="{FF2B5EF4-FFF2-40B4-BE49-F238E27FC236}">
                <a16:creationId xmlns:a16="http://schemas.microsoft.com/office/drawing/2014/main" id="{47ACFA02-DCF9-0528-010C-245616255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716" y="165272"/>
            <a:ext cx="3525931" cy="156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179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22</a:t>
            </a:fld>
            <a:endParaRPr lang="de-DE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E9D0BC2C-C478-7BDD-E304-0C8B892B8144}"/>
              </a:ext>
            </a:extLst>
          </p:cNvPr>
          <p:cNvCxnSpPr/>
          <p:nvPr/>
        </p:nvCxnSpPr>
        <p:spPr>
          <a:xfrm flipV="1">
            <a:off x="1475320" y="2665050"/>
            <a:ext cx="7386323" cy="4969"/>
          </a:xfrm>
          <a:prstGeom prst="straightConnector1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72B46D20-634E-AAAB-5E32-5511DB00D2CA}"/>
              </a:ext>
            </a:extLst>
          </p:cNvPr>
          <p:cNvSpPr txBox="1"/>
          <p:nvPr/>
        </p:nvSpPr>
        <p:spPr>
          <a:xfrm>
            <a:off x="2049278" y="343863"/>
            <a:ext cx="582267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>
                <a:solidFill>
                  <a:srgbClr val="C00000"/>
                </a:solidFill>
                <a:cs typeface="Calibri"/>
              </a:rPr>
              <a:t>In </a:t>
            </a:r>
            <a:r>
              <a:rPr lang="de-DE" sz="1000" b="1" err="1">
                <a:solidFill>
                  <a:srgbClr val="C00000"/>
                </a:solidFill>
                <a:cs typeface="Calibri"/>
              </a:rPr>
              <a:t>three</a:t>
            </a:r>
            <a:r>
              <a:rPr lang="de-DE" sz="1000" b="1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C00000"/>
                </a:solidFill>
                <a:cs typeface="Calibri"/>
              </a:rPr>
              <a:t>days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we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could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see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the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launch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of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the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giant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rocket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that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Elon Musk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plans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will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someday</a:t>
            </a:r>
            <a:r>
              <a:rPr lang="de-DE" sz="1000">
                <a:solidFill>
                  <a:srgbClr val="C00000"/>
                </a:solidFill>
                <a:cs typeface="Calibri"/>
              </a:rPr>
              <a:t> 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take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astronauts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to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Mars.</a:t>
            </a:r>
            <a:endParaRPr lang="de-DE">
              <a:solidFill>
                <a:srgbClr val="C00000"/>
              </a:solidFill>
              <a:cs typeface="Calibri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A71BF09-EFB4-24EF-A344-621001C7A06A}"/>
              </a:ext>
            </a:extLst>
          </p:cNvPr>
          <p:cNvSpPr txBox="1"/>
          <p:nvPr/>
        </p:nvSpPr>
        <p:spPr>
          <a:xfrm>
            <a:off x="2049278" y="791124"/>
            <a:ext cx="582267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>
                <a:solidFill>
                  <a:srgbClr val="0070C0"/>
                </a:solidFill>
                <a:cs typeface="Calibri"/>
              </a:rPr>
              <a:t>Twitter </a:t>
            </a:r>
            <a:r>
              <a:rPr lang="de-DE" sz="1000" err="1">
                <a:solidFill>
                  <a:srgbClr val="0070C0"/>
                </a:solidFill>
                <a:cs typeface="Calibri"/>
              </a:rPr>
              <a:t>owner</a:t>
            </a:r>
            <a:r>
              <a:rPr lang="de-DE" sz="1000">
                <a:solidFill>
                  <a:srgbClr val="0070C0"/>
                </a:solidFill>
                <a:cs typeface="Calibri"/>
              </a:rPr>
              <a:t> Elon Musk, </a:t>
            </a:r>
            <a:r>
              <a:rPr lang="de-DE" sz="1000" err="1">
                <a:solidFill>
                  <a:srgbClr val="0070C0"/>
                </a:solidFill>
                <a:cs typeface="Calibri"/>
              </a:rPr>
              <a:t>confirmed</a:t>
            </a:r>
            <a:r>
              <a:rPr lang="de-DE" sz="1000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70C0"/>
                </a:solidFill>
                <a:cs typeface="Calibri"/>
              </a:rPr>
              <a:t>the</a:t>
            </a:r>
            <a:r>
              <a:rPr lang="de-DE" sz="1000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70C0"/>
                </a:solidFill>
                <a:cs typeface="Calibri"/>
              </a:rPr>
              <a:t>move</a:t>
            </a:r>
            <a:r>
              <a:rPr lang="de-DE" sz="1000">
                <a:solidFill>
                  <a:srgbClr val="0070C0"/>
                </a:solidFill>
                <a:cs typeface="Calibri"/>
              </a:rPr>
              <a:t> on Saturday, promising </a:t>
            </a:r>
            <a:r>
              <a:rPr lang="de-DE" sz="1000" err="1">
                <a:solidFill>
                  <a:srgbClr val="0070C0"/>
                </a:solidFill>
                <a:cs typeface="Calibri"/>
              </a:rPr>
              <a:t>to</a:t>
            </a:r>
            <a:r>
              <a:rPr lang="de-DE" sz="1000">
                <a:solidFill>
                  <a:srgbClr val="0070C0"/>
                </a:solidFill>
                <a:cs typeface="Calibri"/>
              </a:rPr>
              <a:t> publish </a:t>
            </a:r>
            <a:r>
              <a:rPr lang="de-DE" sz="1000" err="1">
                <a:solidFill>
                  <a:srgbClr val="0070C0"/>
                </a:solidFill>
                <a:cs typeface="Calibri"/>
              </a:rPr>
              <a:t>more</a:t>
            </a:r>
            <a:r>
              <a:rPr lang="de-DE" sz="1000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70C0"/>
                </a:solidFill>
                <a:cs typeface="Calibri"/>
              </a:rPr>
              <a:t>of</a:t>
            </a:r>
            <a:r>
              <a:rPr lang="de-DE" sz="1000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70C0"/>
                </a:solidFill>
                <a:cs typeface="Calibri"/>
              </a:rPr>
              <a:t>the</a:t>
            </a:r>
            <a:r>
              <a:rPr lang="de-DE" sz="1000">
                <a:solidFill>
                  <a:srgbClr val="0070C0"/>
                </a:solidFill>
                <a:cs typeface="Calibri"/>
              </a:rPr>
              <a:t> code in </a:t>
            </a:r>
            <a:r>
              <a:rPr lang="de-DE" sz="1000" err="1">
                <a:solidFill>
                  <a:srgbClr val="0070C0"/>
                </a:solidFill>
                <a:cs typeface="Calibri"/>
              </a:rPr>
              <a:t>the</a:t>
            </a:r>
            <a:r>
              <a:rPr lang="de-DE" sz="1000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next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two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weeks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.</a:t>
            </a:r>
            <a:endParaRPr lang="de-DE" err="1">
              <a:solidFill>
                <a:srgbClr val="0070C0"/>
              </a:solidFill>
              <a:cs typeface="Calibri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DA7F253-4AFE-35F7-7FBC-D56BED607E47}"/>
              </a:ext>
            </a:extLst>
          </p:cNvPr>
          <p:cNvSpPr txBox="1"/>
          <p:nvPr/>
        </p:nvSpPr>
        <p:spPr>
          <a:xfrm>
            <a:off x="2049277" y="1238384"/>
            <a:ext cx="582267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>
                <a:solidFill>
                  <a:srgbClr val="00B050"/>
                </a:solidFill>
                <a:cs typeface="Calibri"/>
              </a:rPr>
              <a:t>Elon Musk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has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signed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a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letter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from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the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Future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of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Life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institute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calling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for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a </a:t>
            </a:r>
            <a:r>
              <a:rPr lang="de-DE" sz="1000" b="1" err="1">
                <a:solidFill>
                  <a:srgbClr val="00B050"/>
                </a:solidFill>
                <a:cs typeface="Calibri"/>
              </a:rPr>
              <a:t>six-month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hiatus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in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the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development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of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AI.</a:t>
            </a:r>
            <a:endParaRPr lang="de-DE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F818505C-0E26-1BA1-1097-793408DB7401}"/>
              </a:ext>
            </a:extLst>
          </p:cNvPr>
          <p:cNvSpPr/>
          <p:nvPr/>
        </p:nvSpPr>
        <p:spPr>
          <a:xfrm>
            <a:off x="2042391" y="2611414"/>
            <a:ext cx="109787" cy="115618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9561011-6B77-6349-B9E2-B67B85784C6C}"/>
              </a:ext>
            </a:extLst>
          </p:cNvPr>
          <p:cNvSpPr txBox="1"/>
          <p:nvPr/>
        </p:nvSpPr>
        <p:spPr>
          <a:xfrm>
            <a:off x="1202938" y="356152"/>
            <a:ext cx="90660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 i="1" err="1">
                <a:solidFill>
                  <a:schemeClr val="bg1">
                    <a:lumMod val="50000"/>
                  </a:schemeClr>
                </a:solidFill>
                <a:cs typeface="Calibri"/>
              </a:rPr>
              <a:t>Published</a:t>
            </a:r>
            <a:r>
              <a:rPr lang="de-DE" sz="1000" i="1">
                <a:solidFill>
                  <a:schemeClr val="bg1">
                    <a:lumMod val="50000"/>
                  </a:schemeClr>
                </a:solidFill>
                <a:cs typeface="Calibri"/>
              </a:rPr>
              <a:t> 02.04.2023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237F8D9-2CAC-27EF-B17B-5FD48F468C1B}"/>
              </a:ext>
            </a:extLst>
          </p:cNvPr>
          <p:cNvSpPr txBox="1"/>
          <p:nvPr/>
        </p:nvSpPr>
        <p:spPr>
          <a:xfrm>
            <a:off x="1202937" y="801397"/>
            <a:ext cx="90660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 i="1" err="1">
                <a:solidFill>
                  <a:schemeClr val="bg1">
                    <a:lumMod val="50000"/>
                  </a:schemeClr>
                </a:solidFill>
                <a:cs typeface="Calibri"/>
              </a:rPr>
              <a:t>Published</a:t>
            </a:r>
            <a:r>
              <a:rPr lang="de-DE" sz="1000" i="1">
                <a:solidFill>
                  <a:schemeClr val="bg1">
                    <a:lumMod val="50000"/>
                  </a:schemeClr>
                </a:solidFill>
                <a:cs typeface="Calibri"/>
              </a:rPr>
              <a:t> 03.04.2023</a:t>
            </a:r>
            <a:endParaRPr lang="de-DE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5C06B11F-4A40-B127-A770-97B0FF7ECF17}"/>
              </a:ext>
            </a:extLst>
          </p:cNvPr>
          <p:cNvSpPr txBox="1"/>
          <p:nvPr/>
        </p:nvSpPr>
        <p:spPr>
          <a:xfrm>
            <a:off x="1202938" y="1249121"/>
            <a:ext cx="90660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 i="1" err="1">
                <a:solidFill>
                  <a:schemeClr val="bg1">
                    <a:lumMod val="50000"/>
                  </a:schemeClr>
                </a:solidFill>
                <a:cs typeface="Calibri"/>
              </a:rPr>
              <a:t>Published</a:t>
            </a:r>
            <a:r>
              <a:rPr lang="de-DE" sz="1000" i="1">
                <a:solidFill>
                  <a:schemeClr val="bg1">
                    <a:lumMod val="50000"/>
                  </a:schemeClr>
                </a:solidFill>
                <a:cs typeface="Calibri"/>
              </a:rPr>
              <a:t> 02.04.2023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E7573CD2-741A-31A0-911D-9E0E9BF7D795}"/>
              </a:ext>
            </a:extLst>
          </p:cNvPr>
          <p:cNvSpPr txBox="1"/>
          <p:nvPr/>
        </p:nvSpPr>
        <p:spPr>
          <a:xfrm>
            <a:off x="1657584" y="2754917"/>
            <a:ext cx="1127073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 i="1">
                <a:solidFill>
                  <a:schemeClr val="bg1">
                    <a:lumMod val="50000"/>
                  </a:schemeClr>
                </a:solidFill>
                <a:cs typeface="Calibri"/>
              </a:rPr>
              <a:t>05.04.2023</a:t>
            </a: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2DD6CB17-50D0-81B7-66D8-EF13B22529F8}"/>
              </a:ext>
            </a:extLst>
          </p:cNvPr>
          <p:cNvSpPr/>
          <p:nvPr/>
        </p:nvSpPr>
        <p:spPr>
          <a:xfrm>
            <a:off x="3617933" y="2611414"/>
            <a:ext cx="109787" cy="115618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828134BA-2149-3A72-27D6-3CB04A8E0AE1}"/>
              </a:ext>
            </a:extLst>
          </p:cNvPr>
          <p:cNvSpPr txBox="1"/>
          <p:nvPr/>
        </p:nvSpPr>
        <p:spPr>
          <a:xfrm>
            <a:off x="3286729" y="2754916"/>
            <a:ext cx="989141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 i="1">
                <a:solidFill>
                  <a:schemeClr val="bg1">
                    <a:lumMod val="50000"/>
                  </a:schemeClr>
                </a:solidFill>
                <a:cs typeface="Calibri"/>
              </a:rPr>
              <a:t>17.04.2023</a:t>
            </a:r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1CB33611-19B6-7B54-D3D6-AFB2F6F3F7D9}"/>
              </a:ext>
            </a:extLst>
          </p:cNvPr>
          <p:cNvSpPr/>
          <p:nvPr/>
        </p:nvSpPr>
        <p:spPr>
          <a:xfrm>
            <a:off x="7903183" y="2611414"/>
            <a:ext cx="109787" cy="11561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F40A5FA9-1DC6-DF42-96C2-5406D754FCCA}"/>
              </a:ext>
            </a:extLst>
          </p:cNvPr>
          <p:cNvSpPr txBox="1"/>
          <p:nvPr/>
        </p:nvSpPr>
        <p:spPr>
          <a:xfrm>
            <a:off x="7551323" y="2754916"/>
            <a:ext cx="101816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 i="1">
                <a:solidFill>
                  <a:schemeClr val="bg1">
                    <a:lumMod val="50000"/>
                  </a:schemeClr>
                </a:solidFill>
                <a:cs typeface="Calibri"/>
              </a:rPr>
              <a:t>02.10.2023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613BCF40-3334-3BC2-92DC-B90D49B842CD}"/>
              </a:ext>
            </a:extLst>
          </p:cNvPr>
          <p:cNvSpPr txBox="1"/>
          <p:nvPr/>
        </p:nvSpPr>
        <p:spPr>
          <a:xfrm>
            <a:off x="49797" y="2327290"/>
            <a:ext cx="3574005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>
                <a:solidFill>
                  <a:srgbClr val="C00000"/>
                </a:solidFill>
                <a:cs typeface="Calibri"/>
              </a:rPr>
              <a:t>In </a:t>
            </a:r>
            <a:r>
              <a:rPr lang="de-DE" sz="1000" b="1" err="1">
                <a:solidFill>
                  <a:srgbClr val="C00000"/>
                </a:solidFill>
                <a:cs typeface="Calibri"/>
              </a:rPr>
              <a:t>three</a:t>
            </a:r>
            <a:r>
              <a:rPr lang="de-DE" sz="1000" b="1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C00000"/>
                </a:solidFill>
                <a:cs typeface="Calibri"/>
              </a:rPr>
              <a:t>days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we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could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see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the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launch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of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the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C00000"/>
                </a:solidFill>
                <a:cs typeface="Calibri"/>
              </a:rPr>
              <a:t>giant</a:t>
            </a:r>
            <a:r>
              <a:rPr lang="de-DE" sz="1000">
                <a:solidFill>
                  <a:srgbClr val="C00000"/>
                </a:solidFill>
                <a:cs typeface="Calibri"/>
              </a:rPr>
              <a:t> rocket […]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44557032-D760-6BB8-D627-1BC9321A48C2}"/>
              </a:ext>
            </a:extLst>
          </p:cNvPr>
          <p:cNvSpPr txBox="1"/>
          <p:nvPr/>
        </p:nvSpPr>
        <p:spPr>
          <a:xfrm>
            <a:off x="3136894" y="2017927"/>
            <a:ext cx="4101568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>
                <a:solidFill>
                  <a:srgbClr val="0070C0"/>
                </a:solidFill>
                <a:cs typeface="Calibri"/>
              </a:rPr>
              <a:t>[…] Elon Musk, </a:t>
            </a:r>
            <a:r>
              <a:rPr lang="de-DE" sz="1000" err="1">
                <a:solidFill>
                  <a:srgbClr val="0070C0"/>
                </a:solidFill>
                <a:cs typeface="Calibri"/>
              </a:rPr>
              <a:t>confirmed</a:t>
            </a:r>
            <a:r>
              <a:rPr lang="de-DE" sz="1000">
                <a:solidFill>
                  <a:srgbClr val="0070C0"/>
                </a:solidFill>
                <a:cs typeface="Calibri"/>
              </a:rPr>
              <a:t> […] publish  code in </a:t>
            </a:r>
            <a:r>
              <a:rPr lang="de-DE" sz="1000" err="1">
                <a:solidFill>
                  <a:srgbClr val="0070C0"/>
                </a:solidFill>
                <a:cs typeface="Calibri"/>
              </a:rPr>
              <a:t>the</a:t>
            </a:r>
            <a:r>
              <a:rPr lang="de-DE" sz="1000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next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two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 </a:t>
            </a:r>
            <a:r>
              <a:rPr lang="de-DE" sz="1000" b="1" err="1">
                <a:solidFill>
                  <a:srgbClr val="0070C0"/>
                </a:solidFill>
                <a:cs typeface="Calibri"/>
              </a:rPr>
              <a:t>weeks</a:t>
            </a:r>
            <a:r>
              <a:rPr lang="de-DE" sz="1000" b="1">
                <a:solidFill>
                  <a:srgbClr val="0070C0"/>
                </a:solidFill>
                <a:cs typeface="Calibri"/>
              </a:rPr>
              <a:t>.</a:t>
            </a:r>
            <a:endParaRPr lang="de-DE" err="1">
              <a:solidFill>
                <a:srgbClr val="0070C0"/>
              </a:solidFill>
              <a:cs typeface="Calibri"/>
            </a:endParaRPr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C004530E-4915-B73D-9DC5-3C8F0F155996}"/>
              </a:ext>
            </a:extLst>
          </p:cNvPr>
          <p:cNvSpPr txBox="1"/>
          <p:nvPr/>
        </p:nvSpPr>
        <p:spPr>
          <a:xfrm>
            <a:off x="6331098" y="2328163"/>
            <a:ext cx="3207286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>
                <a:solidFill>
                  <a:srgbClr val="00B050"/>
                </a:solidFill>
                <a:cs typeface="Calibri"/>
              </a:rPr>
              <a:t>Elon Musk […]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calling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for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a </a:t>
            </a:r>
            <a:r>
              <a:rPr lang="de-DE" sz="1000" b="1" err="1">
                <a:solidFill>
                  <a:srgbClr val="00B050"/>
                </a:solidFill>
                <a:cs typeface="Calibri"/>
              </a:rPr>
              <a:t>six-month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</a:t>
            </a:r>
            <a:r>
              <a:rPr lang="de-DE" sz="1000" err="1">
                <a:solidFill>
                  <a:srgbClr val="00B050"/>
                </a:solidFill>
                <a:cs typeface="Calibri"/>
              </a:rPr>
              <a:t>hiatus</a:t>
            </a:r>
            <a:r>
              <a:rPr lang="de-DE" sz="1000">
                <a:solidFill>
                  <a:srgbClr val="00B050"/>
                </a:solidFill>
                <a:cs typeface="Calibri"/>
              </a:rPr>
              <a:t> [...]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539CD1D-3F38-3C13-841F-98AF7A36E266}"/>
              </a:ext>
            </a:extLst>
          </p:cNvPr>
          <p:cNvSpPr/>
          <p:nvPr/>
        </p:nvSpPr>
        <p:spPr>
          <a:xfrm>
            <a:off x="2473427" y="3330678"/>
            <a:ext cx="4197145" cy="946354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err="1">
                <a:ea typeface="Calibri"/>
                <a:cs typeface="Calibri"/>
              </a:rPr>
              <a:t>SUTime</a:t>
            </a:r>
            <a:endParaRPr lang="en-US" sz="2400" b="1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7866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 animBg="1"/>
      <p:bldP spid="16" grpId="0"/>
      <p:bldP spid="17" grpId="0"/>
      <p:bldP spid="18" grpId="0"/>
      <p:bldP spid="19" grpId="0"/>
      <p:bldP spid="21" grpId="0" animBg="1"/>
      <p:bldP spid="33" grpId="0"/>
      <p:bldP spid="34" grpId="0" animBg="1"/>
      <p:bldP spid="35" grpId="0"/>
      <p:bldP spid="37" grpId="0"/>
      <p:bldP spid="39" grpId="0"/>
      <p:bldP spid="41" grpId="0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E2945C-B51B-B390-1461-48A9FA929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23</a:t>
            </a:fld>
            <a:endParaRPr lang="de-DE"/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922F0F9E-0C6B-BF73-5EA3-C908939E0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9" y="2214731"/>
            <a:ext cx="9143914" cy="475433"/>
          </a:xfrm>
        </p:spPr>
        <p:txBody>
          <a:bodyPr/>
          <a:lstStyle/>
          <a:p>
            <a:pPr algn="ctr"/>
            <a:r>
              <a:rPr lang="de-DE" sz="2400" b="1">
                <a:solidFill>
                  <a:srgbClr val="7F7F7F"/>
                </a:solidFill>
                <a:cs typeface="Calibri"/>
              </a:rPr>
              <a:t>chronicle2050.regevson.com</a:t>
            </a:r>
            <a:endParaRPr lang="en-US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90193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24</a:t>
            </a:fld>
            <a:endParaRPr lang="de-DE"/>
          </a:p>
        </p:txBody>
      </p:sp>
      <p:sp>
        <p:nvSpPr>
          <p:cNvPr id="4" name="Textfeld 1">
            <a:extLst>
              <a:ext uri="{FF2B5EF4-FFF2-40B4-BE49-F238E27FC236}">
                <a16:creationId xmlns:a16="http://schemas.microsoft.com/office/drawing/2014/main" id="{BA393D1D-D15B-0D7F-59B7-A3FC72A3BF5F}"/>
              </a:ext>
            </a:extLst>
          </p:cNvPr>
          <p:cNvSpPr txBox="1"/>
          <p:nvPr/>
        </p:nvSpPr>
        <p:spPr>
          <a:xfrm>
            <a:off x="447033" y="1061505"/>
            <a:ext cx="8696800" cy="295786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de-DE">
                <a:ea typeface="+mn-lt"/>
                <a:cs typeface="+mn-lt"/>
              </a:rPr>
              <a:t>[1] https://img.myloview.com/stickers/newspapers-icon-outline-newspapers-vector-icon-for-web-design-isolated-on-white-background-400-239267931.jpg</a:t>
            </a:r>
            <a:endParaRPr lang="de-DE">
              <a:cs typeface="Calibri" panose="020F0502020204030204"/>
            </a:endParaRPr>
          </a:p>
          <a:p>
            <a:pPr>
              <a:lnSpc>
                <a:spcPct val="150000"/>
              </a:lnSpc>
            </a:pPr>
            <a:r>
              <a:rPr lang="de-DE">
                <a:ea typeface="+mn-lt"/>
                <a:cs typeface="+mn-lt"/>
              </a:rPr>
              <a:t>[2] https://cdn-media-1.freecodecamp.org/images/11mpE6fsq5LNxH31xeTWi5w.jpeg</a:t>
            </a:r>
          </a:p>
          <a:p>
            <a:pPr>
              <a:lnSpc>
                <a:spcPct val="150000"/>
              </a:lnSpc>
            </a:pPr>
            <a:r>
              <a:rPr lang="de-DE">
                <a:ea typeface="+mn-lt"/>
                <a:cs typeface="+mn-lt"/>
              </a:rPr>
              <a:t>[3] https://developers.google.com/static/machine-learning/clustering/images/DistributionClustering.svg</a:t>
            </a:r>
          </a:p>
          <a:p>
            <a:pPr>
              <a:lnSpc>
                <a:spcPct val="150000"/>
              </a:lnSpc>
            </a:pPr>
            <a:r>
              <a:rPr lang="de-DE">
                <a:ea typeface="+mn-lt"/>
                <a:cs typeface="+mn-lt"/>
              </a:rPr>
              <a:t>[4] https://images.edrawmax.com/examples/blank-timeline-template/timeline7.png</a:t>
            </a:r>
          </a:p>
          <a:p>
            <a:pPr>
              <a:lnSpc>
                <a:spcPct val="150000"/>
              </a:lnSpc>
            </a:pPr>
            <a:r>
              <a:rPr lang="de-DE">
                <a:ea typeface="+mn-lt"/>
                <a:cs typeface="+mn-lt"/>
              </a:rPr>
              <a:t>[5] https://miro.medium.com/v2/resize:fit:876/0*ViwaI3Vvbnd-CJSQ.png</a:t>
            </a:r>
          </a:p>
        </p:txBody>
      </p:sp>
      <p:sp>
        <p:nvSpPr>
          <p:cNvPr id="6" name="Titel 4">
            <a:extLst>
              <a:ext uri="{FF2B5EF4-FFF2-40B4-BE49-F238E27FC236}">
                <a16:creationId xmlns:a16="http://schemas.microsoft.com/office/drawing/2014/main" id="{98AC335E-B2F1-7B27-8D49-9240CCCDAFCC}"/>
              </a:ext>
            </a:extLst>
          </p:cNvPr>
          <p:cNvSpPr txBox="1">
            <a:spLocks/>
          </p:cNvSpPr>
          <p:nvPr/>
        </p:nvSpPr>
        <p:spPr>
          <a:xfrm>
            <a:off x="388407" y="454772"/>
            <a:ext cx="3447055" cy="5019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 b="1">
                <a:cs typeface="Calibri"/>
              </a:rPr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494329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hteck: abgerundete Ecken 55">
            <a:extLst>
              <a:ext uri="{FF2B5EF4-FFF2-40B4-BE49-F238E27FC236}">
                <a16:creationId xmlns:a16="http://schemas.microsoft.com/office/drawing/2014/main" id="{E3B32D19-01C0-B7A0-9B29-40BBBE336E51}"/>
              </a:ext>
            </a:extLst>
          </p:cNvPr>
          <p:cNvSpPr/>
          <p:nvPr/>
        </p:nvSpPr>
        <p:spPr>
          <a:xfrm>
            <a:off x="197978" y="293264"/>
            <a:ext cx="2699354" cy="22997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3</a:t>
            </a:fld>
            <a:endParaRPr lang="de-DE"/>
          </a:p>
        </p:txBody>
      </p:sp>
      <p:pic>
        <p:nvPicPr>
          <p:cNvPr id="3" name="Grafik 4">
            <a:extLst>
              <a:ext uri="{FF2B5EF4-FFF2-40B4-BE49-F238E27FC236}">
                <a16:creationId xmlns:a16="http://schemas.microsoft.com/office/drawing/2014/main" id="{A2286596-60BA-A203-35AD-82AB7562F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98" y="1007283"/>
            <a:ext cx="957264" cy="957264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7D953CE2-4294-8477-7D6C-6730A4ABEC3F}"/>
              </a:ext>
            </a:extLst>
          </p:cNvPr>
          <p:cNvSpPr/>
          <p:nvPr/>
        </p:nvSpPr>
        <p:spPr>
          <a:xfrm>
            <a:off x="1489716" y="1348871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3" name="Gruppieren 52">
            <a:extLst>
              <a:ext uri="{FF2B5EF4-FFF2-40B4-BE49-F238E27FC236}">
                <a16:creationId xmlns:a16="http://schemas.microsoft.com/office/drawing/2014/main" id="{FC87C98C-A8BE-FDE7-801A-9A42569D4EDA}"/>
              </a:ext>
            </a:extLst>
          </p:cNvPr>
          <p:cNvGrpSpPr/>
          <p:nvPr/>
        </p:nvGrpSpPr>
        <p:grpSpPr>
          <a:xfrm>
            <a:off x="1831973" y="1185635"/>
            <a:ext cx="942976" cy="534600"/>
            <a:chOff x="1874989" y="1505183"/>
            <a:chExt cx="942976" cy="534600"/>
          </a:xfrm>
        </p:grpSpPr>
        <p:sp>
          <p:nvSpPr>
            <p:cNvPr id="8" name="Rechteck: abgerundete Ecken 7">
              <a:extLst>
                <a:ext uri="{FF2B5EF4-FFF2-40B4-BE49-F238E27FC236}">
                  <a16:creationId xmlns:a16="http://schemas.microsoft.com/office/drawing/2014/main" id="{7C9CD6FE-B5D8-5F07-93CA-8DA522EAA88B}"/>
                </a:ext>
              </a:extLst>
            </p:cNvPr>
            <p:cNvSpPr/>
            <p:nvPr/>
          </p:nvSpPr>
          <p:spPr>
            <a:xfrm>
              <a:off x="1874990" y="1505183"/>
              <a:ext cx="942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: abgerundete Ecken 8">
              <a:extLst>
                <a:ext uri="{FF2B5EF4-FFF2-40B4-BE49-F238E27FC236}">
                  <a16:creationId xmlns:a16="http://schemas.microsoft.com/office/drawing/2014/main" id="{B8E6672B-80FA-EEBB-DCFB-35EC15C78471}"/>
                </a:ext>
              </a:extLst>
            </p:cNvPr>
            <p:cNvSpPr/>
            <p:nvPr/>
          </p:nvSpPr>
          <p:spPr>
            <a:xfrm>
              <a:off x="1874990" y="1605196"/>
              <a:ext cx="681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: abgerundete Ecken 9">
              <a:extLst>
                <a:ext uri="{FF2B5EF4-FFF2-40B4-BE49-F238E27FC236}">
                  <a16:creationId xmlns:a16="http://schemas.microsoft.com/office/drawing/2014/main" id="{112E8FBD-3396-56FE-E332-F290E4FF7C65}"/>
                </a:ext>
              </a:extLst>
            </p:cNvPr>
            <p:cNvSpPr/>
            <p:nvPr/>
          </p:nvSpPr>
          <p:spPr>
            <a:xfrm>
              <a:off x="1874990" y="1704421"/>
              <a:ext cx="870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19A2FF36-6A2D-B2BA-5651-90BE1E40A571}"/>
                </a:ext>
              </a:extLst>
            </p:cNvPr>
            <p:cNvSpPr/>
            <p:nvPr/>
          </p:nvSpPr>
          <p:spPr>
            <a:xfrm>
              <a:off x="1874989" y="1793182"/>
              <a:ext cx="236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12411003-EBE4-0C64-BF06-A19239F7DB50}"/>
                </a:ext>
              </a:extLst>
            </p:cNvPr>
            <p:cNvSpPr/>
            <p:nvPr/>
          </p:nvSpPr>
          <p:spPr>
            <a:xfrm>
              <a:off x="1874989" y="1897696"/>
              <a:ext cx="735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25B6464B-9387-5288-818B-9BC56F491428}"/>
                </a:ext>
              </a:extLst>
            </p:cNvPr>
            <p:cNvSpPr/>
            <p:nvPr/>
          </p:nvSpPr>
          <p:spPr>
            <a:xfrm>
              <a:off x="1874989" y="1996921"/>
              <a:ext cx="488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D4E898E4-98DF-238E-7C5F-04020484C397}"/>
              </a:ext>
            </a:extLst>
          </p:cNvPr>
          <p:cNvGrpSpPr/>
          <p:nvPr/>
        </p:nvGrpSpPr>
        <p:grpSpPr>
          <a:xfrm>
            <a:off x="6415636" y="847399"/>
            <a:ext cx="942976" cy="1304375"/>
            <a:chOff x="6458652" y="1166947"/>
            <a:chExt cx="942976" cy="1304375"/>
          </a:xfrm>
        </p:grpSpPr>
        <p:sp>
          <p:nvSpPr>
            <p:cNvPr id="15" name="Rechteck: abgerundete Ecken 14">
              <a:extLst>
                <a:ext uri="{FF2B5EF4-FFF2-40B4-BE49-F238E27FC236}">
                  <a16:creationId xmlns:a16="http://schemas.microsoft.com/office/drawing/2014/main" id="{6E5FAD77-52D3-8371-2628-97CD1019031F}"/>
                </a:ext>
              </a:extLst>
            </p:cNvPr>
            <p:cNvSpPr/>
            <p:nvPr/>
          </p:nvSpPr>
          <p:spPr>
            <a:xfrm>
              <a:off x="6458653" y="1166947"/>
              <a:ext cx="942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hteck: abgerundete Ecken 15">
              <a:extLst>
                <a:ext uri="{FF2B5EF4-FFF2-40B4-BE49-F238E27FC236}">
                  <a16:creationId xmlns:a16="http://schemas.microsoft.com/office/drawing/2014/main" id="{4C4E05E7-16BC-E3C0-E517-B0E9B56375E3}"/>
                </a:ext>
              </a:extLst>
            </p:cNvPr>
            <p:cNvSpPr/>
            <p:nvPr/>
          </p:nvSpPr>
          <p:spPr>
            <a:xfrm>
              <a:off x="6458653" y="1266960"/>
              <a:ext cx="681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5BDB9199-3DD6-938C-8084-E841EACF8051}"/>
                </a:ext>
              </a:extLst>
            </p:cNvPr>
            <p:cNvSpPr/>
            <p:nvPr/>
          </p:nvSpPr>
          <p:spPr>
            <a:xfrm>
              <a:off x="6458653" y="1366185"/>
              <a:ext cx="870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: abgerundete Ecken 17">
              <a:extLst>
                <a:ext uri="{FF2B5EF4-FFF2-40B4-BE49-F238E27FC236}">
                  <a16:creationId xmlns:a16="http://schemas.microsoft.com/office/drawing/2014/main" id="{7EF283B2-B232-3A91-C188-206FE27DA03B}"/>
                </a:ext>
              </a:extLst>
            </p:cNvPr>
            <p:cNvSpPr/>
            <p:nvPr/>
          </p:nvSpPr>
          <p:spPr>
            <a:xfrm>
              <a:off x="6458652" y="1454946"/>
              <a:ext cx="236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: abgerundete Ecken 18">
              <a:extLst>
                <a:ext uri="{FF2B5EF4-FFF2-40B4-BE49-F238E27FC236}">
                  <a16:creationId xmlns:a16="http://schemas.microsoft.com/office/drawing/2014/main" id="{E51317E3-5901-73BF-D349-A54D92F38857}"/>
                </a:ext>
              </a:extLst>
            </p:cNvPr>
            <p:cNvSpPr/>
            <p:nvPr/>
          </p:nvSpPr>
          <p:spPr>
            <a:xfrm>
              <a:off x="6458652" y="1559460"/>
              <a:ext cx="735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: abgerundete Ecken 19">
              <a:extLst>
                <a:ext uri="{FF2B5EF4-FFF2-40B4-BE49-F238E27FC236}">
                  <a16:creationId xmlns:a16="http://schemas.microsoft.com/office/drawing/2014/main" id="{4850C1B3-A1CC-17C4-D1D6-D57742A85C1E}"/>
                </a:ext>
              </a:extLst>
            </p:cNvPr>
            <p:cNvSpPr/>
            <p:nvPr/>
          </p:nvSpPr>
          <p:spPr>
            <a:xfrm>
              <a:off x="6458652" y="1658685"/>
              <a:ext cx="488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8D4030A4-9E8B-9AF9-F3A4-63F1F4E8513A}"/>
                </a:ext>
              </a:extLst>
            </p:cNvPr>
            <p:cNvSpPr/>
            <p:nvPr/>
          </p:nvSpPr>
          <p:spPr>
            <a:xfrm>
              <a:off x="6458653" y="1936722"/>
              <a:ext cx="942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: abgerundete Ecken 21">
              <a:extLst>
                <a:ext uri="{FF2B5EF4-FFF2-40B4-BE49-F238E27FC236}">
                  <a16:creationId xmlns:a16="http://schemas.microsoft.com/office/drawing/2014/main" id="{8BFD9B61-14EF-4C58-14AB-4A7C998349C1}"/>
                </a:ext>
              </a:extLst>
            </p:cNvPr>
            <p:cNvSpPr/>
            <p:nvPr/>
          </p:nvSpPr>
          <p:spPr>
            <a:xfrm>
              <a:off x="6458653" y="2036735"/>
              <a:ext cx="681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: abgerundete Ecken 22">
              <a:extLst>
                <a:ext uri="{FF2B5EF4-FFF2-40B4-BE49-F238E27FC236}">
                  <a16:creationId xmlns:a16="http://schemas.microsoft.com/office/drawing/2014/main" id="{FDBB5A5B-1CBB-BD74-1E19-55BA01FDA5B9}"/>
                </a:ext>
              </a:extLst>
            </p:cNvPr>
            <p:cNvSpPr/>
            <p:nvPr/>
          </p:nvSpPr>
          <p:spPr>
            <a:xfrm>
              <a:off x="6458653" y="2135960"/>
              <a:ext cx="870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: abgerundete Ecken 23">
              <a:extLst>
                <a:ext uri="{FF2B5EF4-FFF2-40B4-BE49-F238E27FC236}">
                  <a16:creationId xmlns:a16="http://schemas.microsoft.com/office/drawing/2014/main" id="{A6C07BCB-3438-3645-09BF-9E696E9B7B81}"/>
                </a:ext>
              </a:extLst>
            </p:cNvPr>
            <p:cNvSpPr/>
            <p:nvPr/>
          </p:nvSpPr>
          <p:spPr>
            <a:xfrm>
              <a:off x="6458652" y="2224721"/>
              <a:ext cx="2364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8B957DA1-19F5-7C4E-4E40-2941898695F9}"/>
                </a:ext>
              </a:extLst>
            </p:cNvPr>
            <p:cNvSpPr/>
            <p:nvPr/>
          </p:nvSpPr>
          <p:spPr>
            <a:xfrm>
              <a:off x="6458652" y="2329235"/>
              <a:ext cx="735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56E72CF2-E896-9522-B298-47FFD747195E}"/>
                </a:ext>
              </a:extLst>
            </p:cNvPr>
            <p:cNvSpPr/>
            <p:nvPr/>
          </p:nvSpPr>
          <p:spPr>
            <a:xfrm>
              <a:off x="6458652" y="2428460"/>
              <a:ext cx="4884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7" name="Pfeil: nach rechts 26">
            <a:extLst>
              <a:ext uri="{FF2B5EF4-FFF2-40B4-BE49-F238E27FC236}">
                <a16:creationId xmlns:a16="http://schemas.microsoft.com/office/drawing/2014/main" id="{3C2E642A-E9FF-97D2-A3C2-546A15BBE0A8}"/>
              </a:ext>
            </a:extLst>
          </p:cNvPr>
          <p:cNvSpPr/>
          <p:nvPr/>
        </p:nvSpPr>
        <p:spPr>
          <a:xfrm>
            <a:off x="2944613" y="1349184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Pfeil: nach rechts 27">
            <a:extLst>
              <a:ext uri="{FF2B5EF4-FFF2-40B4-BE49-F238E27FC236}">
                <a16:creationId xmlns:a16="http://schemas.microsoft.com/office/drawing/2014/main" id="{6A3E84AC-F0DB-2D73-6075-12BD9608A22A}"/>
              </a:ext>
            </a:extLst>
          </p:cNvPr>
          <p:cNvSpPr/>
          <p:nvPr/>
        </p:nvSpPr>
        <p:spPr>
          <a:xfrm>
            <a:off x="6079210" y="1401355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3ABAC564-B27A-A720-82F2-D39C19F0ED02}"/>
              </a:ext>
            </a:extLst>
          </p:cNvPr>
          <p:cNvGrpSpPr/>
          <p:nvPr/>
        </p:nvGrpSpPr>
        <p:grpSpPr>
          <a:xfrm>
            <a:off x="7779759" y="1223941"/>
            <a:ext cx="942976" cy="534601"/>
            <a:chOff x="7822775" y="1543489"/>
            <a:chExt cx="942976" cy="534601"/>
          </a:xfrm>
        </p:grpSpPr>
        <p:sp>
          <p:nvSpPr>
            <p:cNvPr id="29" name="Rechteck: abgerundete Ecken 28">
              <a:extLst>
                <a:ext uri="{FF2B5EF4-FFF2-40B4-BE49-F238E27FC236}">
                  <a16:creationId xmlns:a16="http://schemas.microsoft.com/office/drawing/2014/main" id="{46287EC7-9029-13B5-26AC-95AFDD664707}"/>
                </a:ext>
              </a:extLst>
            </p:cNvPr>
            <p:cNvSpPr/>
            <p:nvPr/>
          </p:nvSpPr>
          <p:spPr>
            <a:xfrm>
              <a:off x="7822776" y="1543489"/>
              <a:ext cx="942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70C07BF5-3F24-E358-640B-F0E06133F15D}"/>
                </a:ext>
              </a:extLst>
            </p:cNvPr>
            <p:cNvSpPr/>
            <p:nvPr/>
          </p:nvSpPr>
          <p:spPr>
            <a:xfrm>
              <a:off x="7822776" y="1643503"/>
              <a:ext cx="681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Rechteck: abgerundete Ecken 30">
              <a:extLst>
                <a:ext uri="{FF2B5EF4-FFF2-40B4-BE49-F238E27FC236}">
                  <a16:creationId xmlns:a16="http://schemas.microsoft.com/office/drawing/2014/main" id="{0C2A9789-40A1-4E0C-3C2B-4477448ADF90}"/>
                </a:ext>
              </a:extLst>
            </p:cNvPr>
            <p:cNvSpPr/>
            <p:nvPr/>
          </p:nvSpPr>
          <p:spPr>
            <a:xfrm>
              <a:off x="7822776" y="1742727"/>
              <a:ext cx="870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BD17B936-ECF8-6B5D-EA7A-A8FAFFC80F93}"/>
                </a:ext>
              </a:extLst>
            </p:cNvPr>
            <p:cNvSpPr/>
            <p:nvPr/>
          </p:nvSpPr>
          <p:spPr>
            <a:xfrm>
              <a:off x="7822775" y="1831489"/>
              <a:ext cx="236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8C781D35-2499-B7F3-599F-082BF8F8C3FF}"/>
                </a:ext>
              </a:extLst>
            </p:cNvPr>
            <p:cNvSpPr/>
            <p:nvPr/>
          </p:nvSpPr>
          <p:spPr>
            <a:xfrm>
              <a:off x="7822775" y="1936002"/>
              <a:ext cx="735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4368D890-C759-BC9C-EA18-FB13D3361DD6}"/>
                </a:ext>
              </a:extLst>
            </p:cNvPr>
            <p:cNvSpPr/>
            <p:nvPr/>
          </p:nvSpPr>
          <p:spPr>
            <a:xfrm>
              <a:off x="7822775" y="2035228"/>
              <a:ext cx="488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40" name="Pfeil: nach rechts 39">
            <a:extLst>
              <a:ext uri="{FF2B5EF4-FFF2-40B4-BE49-F238E27FC236}">
                <a16:creationId xmlns:a16="http://schemas.microsoft.com/office/drawing/2014/main" id="{8CD12D89-A47B-3468-317C-F951A85B4DA8}"/>
              </a:ext>
            </a:extLst>
          </p:cNvPr>
          <p:cNvSpPr/>
          <p:nvPr/>
        </p:nvSpPr>
        <p:spPr>
          <a:xfrm>
            <a:off x="2540261" y="3106196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B5CD99D2-A6E8-6064-30E5-32F8502C5127}"/>
              </a:ext>
            </a:extLst>
          </p:cNvPr>
          <p:cNvSpPr txBox="1"/>
          <p:nvPr/>
        </p:nvSpPr>
        <p:spPr>
          <a:xfrm>
            <a:off x="2778396" y="2879773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C00000"/>
                </a:solidFill>
                <a:cs typeface="Calibri"/>
              </a:rPr>
              <a:t>Topic 1: </a:t>
            </a:r>
            <a:r>
              <a:rPr lang="de-DE" sz="1200" b="1" err="1">
                <a:solidFill>
                  <a:srgbClr val="C00000"/>
                </a:solidFill>
                <a:cs typeface="Calibri"/>
              </a:rPr>
              <a:t>spacex</a:t>
            </a:r>
            <a:r>
              <a:rPr lang="de-DE" sz="1200" b="1">
                <a:solidFill>
                  <a:srgbClr val="C00000"/>
                </a:solidFill>
                <a:cs typeface="Calibri"/>
              </a:rPr>
              <a:t> – launch - rocket - </a:t>
            </a:r>
            <a:r>
              <a:rPr lang="de-DE" sz="1200" b="1" err="1">
                <a:solidFill>
                  <a:srgbClr val="C00000"/>
                </a:solidFill>
                <a:cs typeface="Calibri"/>
              </a:rPr>
              <a:t>starship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FBA3C8E1-CF1A-DAC9-D2D5-ABB805A7FE60}"/>
              </a:ext>
            </a:extLst>
          </p:cNvPr>
          <p:cNvSpPr txBox="1"/>
          <p:nvPr/>
        </p:nvSpPr>
        <p:spPr>
          <a:xfrm>
            <a:off x="2778396" y="3117421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DED600"/>
                </a:solidFill>
                <a:cs typeface="Calibri"/>
              </a:rPr>
              <a:t>Topic 2: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elon</a:t>
            </a:r>
            <a:r>
              <a:rPr lang="de-DE" sz="1200" b="1">
                <a:solidFill>
                  <a:srgbClr val="DED600"/>
                </a:solidFill>
                <a:cs typeface="Calibri"/>
              </a:rPr>
              <a:t> –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visit</a:t>
            </a:r>
            <a:r>
              <a:rPr lang="de-DE" sz="1200" b="1">
                <a:solidFill>
                  <a:srgbClr val="DED600"/>
                </a:solidFill>
                <a:cs typeface="Calibri"/>
              </a:rPr>
              <a:t> -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china</a:t>
            </a:r>
            <a:r>
              <a:rPr lang="de-DE" sz="1200" b="1">
                <a:solidFill>
                  <a:srgbClr val="DED600"/>
                </a:solidFill>
                <a:cs typeface="Calibri"/>
              </a:rPr>
              <a:t> -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april</a:t>
            </a:r>
            <a:endParaRPr lang="de-DE" sz="1200" b="1">
              <a:solidFill>
                <a:srgbClr val="DED600"/>
              </a:solidFill>
              <a:cs typeface="Calibri"/>
            </a:endParaRP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DC16BE95-FF45-CF1C-8666-30D88F6ECE5A}"/>
              </a:ext>
            </a:extLst>
          </p:cNvPr>
          <p:cNvSpPr txBox="1"/>
          <p:nvPr/>
        </p:nvSpPr>
        <p:spPr>
          <a:xfrm>
            <a:off x="2779825" y="3354593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0070C0"/>
                </a:solidFill>
                <a:cs typeface="Calibri"/>
              </a:rPr>
              <a:t>Topic 3: </a:t>
            </a:r>
            <a:r>
              <a:rPr lang="de-DE" sz="1200" b="1" err="1">
                <a:solidFill>
                  <a:srgbClr val="0070C0"/>
                </a:solidFill>
                <a:cs typeface="Calibri"/>
              </a:rPr>
              <a:t>twitter</a:t>
            </a:r>
            <a:r>
              <a:rPr lang="de-DE" sz="1200" b="1">
                <a:solidFill>
                  <a:srgbClr val="0070C0"/>
                </a:solidFill>
                <a:cs typeface="Calibri"/>
              </a:rPr>
              <a:t> – open source - code - release</a:t>
            </a:r>
          </a:p>
        </p:txBody>
      </p:sp>
      <p:sp>
        <p:nvSpPr>
          <p:cNvPr id="48" name="Pfeil: nach rechts 47">
            <a:extLst>
              <a:ext uri="{FF2B5EF4-FFF2-40B4-BE49-F238E27FC236}">
                <a16:creationId xmlns:a16="http://schemas.microsoft.com/office/drawing/2014/main" id="{66DAB76A-1141-FD4C-E362-97C1A2F910D1}"/>
              </a:ext>
            </a:extLst>
          </p:cNvPr>
          <p:cNvSpPr/>
          <p:nvPr/>
        </p:nvSpPr>
        <p:spPr>
          <a:xfrm>
            <a:off x="5688902" y="3127762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9" name="Grafik 49">
            <a:extLst>
              <a:ext uri="{FF2B5EF4-FFF2-40B4-BE49-F238E27FC236}">
                <a16:creationId xmlns:a16="http://schemas.microsoft.com/office/drawing/2014/main" id="{DC170252-38DA-BE9F-AAEC-DAC61182B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0395" y="2503649"/>
            <a:ext cx="2696335" cy="1199869"/>
          </a:xfrm>
          <a:prstGeom prst="rect">
            <a:avLst/>
          </a:prstGeom>
        </p:spPr>
      </p:pic>
      <p:sp>
        <p:nvSpPr>
          <p:cNvPr id="50" name="Pfeil: nach rechts 49">
            <a:extLst>
              <a:ext uri="{FF2B5EF4-FFF2-40B4-BE49-F238E27FC236}">
                <a16:creationId xmlns:a16="http://schemas.microsoft.com/office/drawing/2014/main" id="{A3D9F568-A2BE-BC36-B29E-E848D10AFA97}"/>
              </a:ext>
            </a:extLst>
          </p:cNvPr>
          <p:cNvSpPr/>
          <p:nvPr/>
        </p:nvSpPr>
        <p:spPr>
          <a:xfrm>
            <a:off x="7427087" y="1358223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C2A74DFD-A122-17AE-1430-77BBB0E3BDCF}"/>
              </a:ext>
            </a:extLst>
          </p:cNvPr>
          <p:cNvSpPr txBox="1"/>
          <p:nvPr/>
        </p:nvSpPr>
        <p:spPr>
          <a:xfrm>
            <a:off x="387678" y="417604"/>
            <a:ext cx="190499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EB8B2D"/>
                </a:solidFill>
                <a:cs typeface="Calibri"/>
              </a:rPr>
              <a:t>Query: Elon Musk</a:t>
            </a:r>
            <a:endParaRPr lang="de-DE" sz="1200"/>
          </a:p>
        </p:txBody>
      </p:sp>
      <p:sp>
        <p:nvSpPr>
          <p:cNvPr id="52" name="Pfeil: nach rechts 51">
            <a:extLst>
              <a:ext uri="{FF2B5EF4-FFF2-40B4-BE49-F238E27FC236}">
                <a16:creationId xmlns:a16="http://schemas.microsoft.com/office/drawing/2014/main" id="{B1BA73B7-A252-A1F7-C3B7-95B2C4511CD1}"/>
              </a:ext>
            </a:extLst>
          </p:cNvPr>
          <p:cNvSpPr/>
          <p:nvPr/>
        </p:nvSpPr>
        <p:spPr>
          <a:xfrm rot="5400000">
            <a:off x="827107" y="769088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Pfeil: nach rechts 34">
            <a:extLst>
              <a:ext uri="{FF2B5EF4-FFF2-40B4-BE49-F238E27FC236}">
                <a16:creationId xmlns:a16="http://schemas.microsoft.com/office/drawing/2014/main" id="{149101C7-B76F-C2AA-AF02-1CACD19EBA41}"/>
              </a:ext>
            </a:extLst>
          </p:cNvPr>
          <p:cNvSpPr/>
          <p:nvPr/>
        </p:nvSpPr>
        <p:spPr>
          <a:xfrm>
            <a:off x="246177" y="3127313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8DBBEDA2-3BB3-3B66-97FF-EB1A12F6454B}"/>
              </a:ext>
            </a:extLst>
          </p:cNvPr>
          <p:cNvSpPr txBox="1"/>
          <p:nvPr/>
        </p:nvSpPr>
        <p:spPr>
          <a:xfrm>
            <a:off x="118880" y="1973595"/>
            <a:ext cx="1459734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 b="1">
                <a:solidFill>
                  <a:srgbClr val="002060"/>
                </a:solidFill>
                <a:cs typeface="Calibri"/>
              </a:rPr>
              <a:t>Download </a:t>
            </a:r>
            <a:r>
              <a:rPr lang="de-DE" sz="1100" b="1" err="1">
                <a:solidFill>
                  <a:srgbClr val="002060"/>
                </a:solidFill>
                <a:cs typeface="Calibri"/>
              </a:rPr>
              <a:t>Articles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BE437D3B-2D88-C862-C2F6-3181176357D7}"/>
              </a:ext>
            </a:extLst>
          </p:cNvPr>
          <p:cNvSpPr txBox="1"/>
          <p:nvPr/>
        </p:nvSpPr>
        <p:spPr>
          <a:xfrm>
            <a:off x="1512599" y="1966451"/>
            <a:ext cx="1459734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 b="1">
                <a:solidFill>
                  <a:srgbClr val="002060"/>
                </a:solidFill>
                <a:cs typeface="Calibri"/>
              </a:rPr>
              <a:t>Extract </a:t>
            </a:r>
            <a:r>
              <a:rPr lang="de-DE" sz="1100" b="1" err="1">
                <a:solidFill>
                  <a:srgbClr val="002060"/>
                </a:solidFill>
                <a:cs typeface="Calibri"/>
              </a:rPr>
              <a:t>Sentences</a:t>
            </a:r>
            <a:endParaRPr lang="de-DE" sz="1100" err="1">
              <a:solidFill>
                <a:srgbClr val="002060"/>
              </a:solidFill>
              <a:cs typeface="Calibri"/>
            </a:endParaRP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AA1B75D5-61F9-2C12-177A-B9CD49E73438}"/>
              </a:ext>
            </a:extLst>
          </p:cNvPr>
          <p:cNvSpPr txBox="1"/>
          <p:nvPr/>
        </p:nvSpPr>
        <p:spPr>
          <a:xfrm>
            <a:off x="3874856" y="2255643"/>
            <a:ext cx="1459734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050" b="1" err="1">
                <a:solidFill>
                  <a:srgbClr val="002060"/>
                </a:solidFill>
                <a:cs typeface="Calibri"/>
              </a:rPr>
              <a:t>Classify</a:t>
            </a:r>
            <a:r>
              <a:rPr lang="de-DE" sz="1050" b="1">
                <a:solidFill>
                  <a:srgbClr val="002060"/>
                </a:solidFill>
                <a:cs typeface="Calibri"/>
              </a:rPr>
              <a:t> </a:t>
            </a:r>
            <a:r>
              <a:rPr lang="de-DE" sz="1050" b="1" err="1">
                <a:solidFill>
                  <a:srgbClr val="002060"/>
                </a:solidFill>
                <a:cs typeface="Calibri"/>
              </a:rPr>
              <a:t>Sentences</a:t>
            </a:r>
            <a:endParaRPr lang="de-DE" sz="1050" err="1">
              <a:solidFill>
                <a:srgbClr val="002060"/>
              </a:solidFill>
              <a:cs typeface="Calibri"/>
            </a:endParaRP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3E5B0FFC-AB8D-DE9C-6659-AE64B74EC8BB}"/>
              </a:ext>
            </a:extLst>
          </p:cNvPr>
          <p:cNvSpPr txBox="1"/>
          <p:nvPr/>
        </p:nvSpPr>
        <p:spPr>
          <a:xfrm>
            <a:off x="7537964" y="1904480"/>
            <a:ext cx="1459734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050" b="1">
                <a:solidFill>
                  <a:srgbClr val="002060"/>
                </a:solidFill>
                <a:cs typeface="Calibri"/>
              </a:rPr>
              <a:t>Take Positives</a:t>
            </a:r>
            <a:endParaRPr lang="de-DE" sz="1400">
              <a:solidFill>
                <a:srgbClr val="002060"/>
              </a:solidFill>
              <a:ea typeface="Calibri" panose="020F0502020204030204"/>
              <a:cs typeface="Calibri"/>
            </a:endParaRP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0282323C-AEB7-F82B-B264-017D8024CD34}"/>
              </a:ext>
            </a:extLst>
          </p:cNvPr>
          <p:cNvSpPr txBox="1"/>
          <p:nvPr/>
        </p:nvSpPr>
        <p:spPr>
          <a:xfrm>
            <a:off x="335686" y="3894401"/>
            <a:ext cx="2647674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 b="1">
                <a:solidFill>
                  <a:srgbClr val="002060"/>
                </a:solidFill>
                <a:cs typeface="Calibri"/>
              </a:rPr>
              <a:t>Cluster Future-</a:t>
            </a:r>
            <a:r>
              <a:rPr lang="de-DE" sz="1100" b="1" err="1">
                <a:solidFill>
                  <a:srgbClr val="002060"/>
                </a:solidFill>
                <a:cs typeface="Calibri"/>
              </a:rPr>
              <a:t>Related</a:t>
            </a:r>
            <a:r>
              <a:rPr lang="de-DE" sz="1100" b="1">
                <a:solidFill>
                  <a:srgbClr val="002060"/>
                </a:solidFill>
                <a:cs typeface="Calibri"/>
              </a:rPr>
              <a:t> </a:t>
            </a:r>
            <a:r>
              <a:rPr lang="de-DE" sz="1100" b="1" err="1">
                <a:solidFill>
                  <a:srgbClr val="002060"/>
                </a:solidFill>
                <a:cs typeface="Calibri"/>
              </a:rPr>
              <a:t>Sentences</a:t>
            </a:r>
            <a:r>
              <a:rPr lang="de-DE" sz="1100" b="1">
                <a:solidFill>
                  <a:srgbClr val="002060"/>
                </a:solidFill>
                <a:cs typeface="Calibri"/>
              </a:rPr>
              <a:t> 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4567322E-386F-80DC-76D2-4E40F4211155}"/>
              </a:ext>
            </a:extLst>
          </p:cNvPr>
          <p:cNvSpPr txBox="1"/>
          <p:nvPr/>
        </p:nvSpPr>
        <p:spPr>
          <a:xfrm>
            <a:off x="3179415" y="3742919"/>
            <a:ext cx="2506336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 b="1">
                <a:solidFill>
                  <a:srgbClr val="002060"/>
                </a:solidFill>
                <a:cs typeface="Calibri"/>
              </a:rPr>
              <a:t>Extract Topic Keywords</a:t>
            </a:r>
            <a:endParaRPr lang="de-DE" sz="1600">
              <a:solidFill>
                <a:srgbClr val="002060"/>
              </a:solidFill>
              <a:cs typeface="Calibri"/>
            </a:endParaRP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3834F6E1-E4AB-CB5A-5F7F-EA2B1E0803FF}"/>
              </a:ext>
            </a:extLst>
          </p:cNvPr>
          <p:cNvSpPr txBox="1"/>
          <p:nvPr/>
        </p:nvSpPr>
        <p:spPr>
          <a:xfrm>
            <a:off x="6305449" y="3708490"/>
            <a:ext cx="2506336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100" b="1">
                <a:solidFill>
                  <a:srgbClr val="002060"/>
                </a:solidFill>
                <a:cs typeface="Calibri"/>
              </a:rPr>
              <a:t>Create Timeline </a:t>
            </a:r>
            <a:r>
              <a:rPr lang="de-DE" sz="1100" b="1" err="1">
                <a:solidFill>
                  <a:srgbClr val="002060"/>
                </a:solidFill>
                <a:cs typeface="Calibri"/>
              </a:rPr>
              <a:t>of</a:t>
            </a:r>
            <a:r>
              <a:rPr lang="de-DE" sz="1100" b="1">
                <a:solidFill>
                  <a:srgbClr val="002060"/>
                </a:solidFill>
                <a:cs typeface="Calibri"/>
              </a:rPr>
              <a:t> </a:t>
            </a:r>
            <a:r>
              <a:rPr lang="de-DE" sz="1100" b="1" err="1">
                <a:solidFill>
                  <a:srgbClr val="002060"/>
                </a:solidFill>
                <a:cs typeface="Calibri"/>
              </a:rPr>
              <a:t>Sentences</a:t>
            </a:r>
            <a:r>
              <a:rPr lang="de-DE" sz="1100" b="1">
                <a:solidFill>
                  <a:srgbClr val="002060"/>
                </a:solidFill>
                <a:cs typeface="Calibri"/>
              </a:rPr>
              <a:t> </a:t>
            </a:r>
            <a:r>
              <a:rPr lang="de-DE" sz="1100" b="1" err="1">
                <a:solidFill>
                  <a:srgbClr val="002060"/>
                </a:solidFill>
                <a:cs typeface="Calibri"/>
              </a:rPr>
              <a:t>containing</a:t>
            </a:r>
            <a:r>
              <a:rPr lang="de-DE" sz="1100" b="1">
                <a:solidFill>
                  <a:srgbClr val="002060"/>
                </a:solidFill>
                <a:cs typeface="Calibri"/>
              </a:rPr>
              <a:t> Temporal </a:t>
            </a:r>
            <a:r>
              <a:rPr lang="de-DE" sz="1100" b="1" err="1">
                <a:solidFill>
                  <a:srgbClr val="002060"/>
                </a:solidFill>
                <a:cs typeface="Calibri"/>
              </a:rPr>
              <a:t>Expressions</a:t>
            </a:r>
            <a:r>
              <a:rPr lang="de-DE" sz="1100" b="1">
                <a:solidFill>
                  <a:srgbClr val="002060"/>
                </a:solidFill>
                <a:cs typeface="Calibri"/>
              </a:rPr>
              <a:t> </a:t>
            </a:r>
          </a:p>
        </p:txBody>
      </p:sp>
      <p:pic>
        <p:nvPicPr>
          <p:cNvPr id="57" name="Grafik 57">
            <a:extLst>
              <a:ext uri="{FF2B5EF4-FFF2-40B4-BE49-F238E27FC236}">
                <a16:creationId xmlns:a16="http://schemas.microsoft.com/office/drawing/2014/main" id="{32E909E4-6126-D1E4-432F-C90DCDA94E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3782" y="470224"/>
            <a:ext cx="2743200" cy="18288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7EFCCDB-E0A3-2269-890D-82CDDED18C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346" y="2678764"/>
            <a:ext cx="1843088" cy="1268568"/>
          </a:xfrm>
          <a:prstGeom prst="rect">
            <a:avLst/>
          </a:prstGeom>
        </p:spPr>
      </p:pic>
      <p:sp>
        <p:nvSpPr>
          <p:cNvPr id="39" name="Textfeld 38">
            <a:extLst>
              <a:ext uri="{FF2B5EF4-FFF2-40B4-BE49-F238E27FC236}">
                <a16:creationId xmlns:a16="http://schemas.microsoft.com/office/drawing/2014/main" id="{CB673F78-96C7-D7D0-7700-B80E07B3F355}"/>
              </a:ext>
            </a:extLst>
          </p:cNvPr>
          <p:cNvSpPr txBox="1"/>
          <p:nvPr/>
        </p:nvSpPr>
        <p:spPr>
          <a:xfrm>
            <a:off x="1298052" y="1846075"/>
            <a:ext cx="42341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>
                <a:solidFill>
                  <a:schemeClr val="bg1">
                    <a:lumMod val="50000"/>
                  </a:schemeClr>
                </a:solidFill>
                <a:cs typeface="Calibri"/>
              </a:rPr>
              <a:t>[1]</a:t>
            </a:r>
            <a:endParaRPr lang="de-DE" sz="1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9" name="Textfeld 58">
            <a:extLst>
              <a:ext uri="{FF2B5EF4-FFF2-40B4-BE49-F238E27FC236}">
                <a16:creationId xmlns:a16="http://schemas.microsoft.com/office/drawing/2014/main" id="{02E3001B-153E-663D-7F73-D69BDC802C51}"/>
              </a:ext>
            </a:extLst>
          </p:cNvPr>
          <p:cNvSpPr txBox="1"/>
          <p:nvPr/>
        </p:nvSpPr>
        <p:spPr>
          <a:xfrm>
            <a:off x="5475740" y="1965975"/>
            <a:ext cx="42341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>
                <a:solidFill>
                  <a:schemeClr val="bg1">
                    <a:lumMod val="50000"/>
                  </a:schemeClr>
                </a:solidFill>
                <a:cs typeface="Calibri"/>
              </a:rPr>
              <a:t>[2]</a:t>
            </a:r>
            <a:endParaRPr lang="de-DE" sz="1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4407BFB7-B5E5-1122-7814-EFCF8432EEAA}"/>
              </a:ext>
            </a:extLst>
          </p:cNvPr>
          <p:cNvSpPr txBox="1"/>
          <p:nvPr/>
        </p:nvSpPr>
        <p:spPr>
          <a:xfrm>
            <a:off x="2199140" y="3573795"/>
            <a:ext cx="42341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>
                <a:solidFill>
                  <a:schemeClr val="bg1">
                    <a:lumMod val="50000"/>
                  </a:schemeClr>
                </a:solidFill>
                <a:cs typeface="Calibri"/>
              </a:rPr>
              <a:t>[3]</a:t>
            </a:r>
            <a:endParaRPr lang="de-DE" sz="1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AFEF6991-0861-11F5-6AE6-26BEAE5D86E6}"/>
              </a:ext>
            </a:extLst>
          </p:cNvPr>
          <p:cNvSpPr txBox="1"/>
          <p:nvPr/>
        </p:nvSpPr>
        <p:spPr>
          <a:xfrm>
            <a:off x="8676140" y="3619515"/>
            <a:ext cx="423414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000">
                <a:solidFill>
                  <a:schemeClr val="bg1">
                    <a:lumMod val="50000"/>
                  </a:schemeClr>
                </a:solidFill>
                <a:cs typeface="Calibri"/>
              </a:rPr>
              <a:t>[4]</a:t>
            </a:r>
            <a:endParaRPr lang="de-DE" sz="12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564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6" grpId="0" animBg="1"/>
      <p:bldP spid="27" grpId="0" animBg="1"/>
      <p:bldP spid="28" grpId="0" animBg="1"/>
      <p:bldP spid="40" grpId="0" animBg="1"/>
      <p:bldP spid="41" grpId="0"/>
      <p:bldP spid="42" grpId="0"/>
      <p:bldP spid="43" grpId="0"/>
      <p:bldP spid="48" grpId="0" animBg="1"/>
      <p:bldP spid="50" grpId="0" animBg="1"/>
      <p:bldP spid="52" grpId="0" animBg="1"/>
      <p:bldP spid="35" grpId="0" animBg="1"/>
      <p:bldP spid="36" grpId="0"/>
      <p:bldP spid="37" grpId="0"/>
      <p:bldP spid="38" grpId="0"/>
      <p:bldP spid="44" grpId="0"/>
      <p:bldP spid="45" grpId="0"/>
      <p:bldP spid="46" grpId="0"/>
      <p:bldP spid="47" grpId="0"/>
      <p:bldP spid="39" grpId="0"/>
      <p:bldP spid="59" grpId="0"/>
      <p:bldP spid="61" grpId="0"/>
      <p:bldP spid="6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BCB392-B2FB-578D-71F7-5FA92C89A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A15384CD-1FAD-ECF4-C06E-EC75735341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9" y="2214731"/>
            <a:ext cx="9143914" cy="475433"/>
          </a:xfrm>
        </p:spPr>
        <p:txBody>
          <a:bodyPr/>
          <a:lstStyle/>
          <a:p>
            <a:pPr algn="ctr"/>
            <a:r>
              <a:rPr lang="de-DE" sz="2400" b="1">
                <a:cs typeface="Calibri"/>
              </a:rPr>
              <a:t>Data Retrieval</a:t>
            </a:r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DBC9BD8-F2F2-5DBD-2615-46205BDA2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10" name="Titel 4">
            <a:extLst>
              <a:ext uri="{FF2B5EF4-FFF2-40B4-BE49-F238E27FC236}">
                <a16:creationId xmlns:a16="http://schemas.microsoft.com/office/drawing/2014/main" id="{23A362C1-9504-C6CE-DFA5-1A368F8DE186}"/>
              </a:ext>
            </a:extLst>
          </p:cNvPr>
          <p:cNvSpPr txBox="1">
            <a:spLocks/>
          </p:cNvSpPr>
          <p:nvPr/>
        </p:nvSpPr>
        <p:spPr>
          <a:xfrm>
            <a:off x="-591" y="2869776"/>
            <a:ext cx="9143913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00" b="1" dirty="0">
                <a:solidFill>
                  <a:srgbClr val="7F7F7F"/>
                </a:solidFill>
                <a:cs typeface="Calibri"/>
              </a:rPr>
              <a:t>Goal</a:t>
            </a:r>
            <a:r>
              <a:rPr lang="de-DE" sz="1600" b="1" dirty="0">
                <a:solidFill>
                  <a:srgbClr val="7F7F7F"/>
                </a:solidFill>
                <a:ea typeface="+mj-lt"/>
                <a:cs typeface="+mj-lt"/>
              </a:rPr>
              <a:t>: </a:t>
            </a:r>
            <a:r>
              <a:rPr lang="de-DE" sz="1600" b="1" dirty="0" err="1">
                <a:solidFill>
                  <a:srgbClr val="7F7F7F"/>
                </a:solidFill>
                <a:ea typeface="+mj-lt"/>
                <a:cs typeface="+mj-lt"/>
              </a:rPr>
              <a:t>Provide</a:t>
            </a:r>
            <a:r>
              <a:rPr lang="de-DE" sz="1600" b="1" dirty="0">
                <a:solidFill>
                  <a:srgbClr val="7F7F7F"/>
                </a:solidFill>
                <a:ea typeface="+mj-lt"/>
                <a:cs typeface="+mj-lt"/>
              </a:rPr>
              <a:t> Fast Access </a:t>
            </a:r>
            <a:r>
              <a:rPr lang="de-DE" sz="1600" b="1" dirty="0" err="1">
                <a:solidFill>
                  <a:srgbClr val="7F7F7F"/>
                </a:solidFill>
                <a:ea typeface="+mj-lt"/>
                <a:cs typeface="+mj-lt"/>
              </a:rPr>
              <a:t>to</a:t>
            </a:r>
            <a:r>
              <a:rPr lang="de-DE" sz="1600" b="1" dirty="0">
                <a:solidFill>
                  <a:srgbClr val="7F7F7F"/>
                </a:solidFill>
                <a:ea typeface="+mj-lt"/>
                <a:cs typeface="+mj-lt"/>
              </a:rPr>
              <a:t> Many </a:t>
            </a:r>
            <a:r>
              <a:rPr lang="de-DE" sz="1600" b="1" dirty="0" err="1">
                <a:solidFill>
                  <a:srgbClr val="7F7F7F"/>
                </a:solidFill>
                <a:ea typeface="+mj-lt"/>
                <a:cs typeface="+mj-lt"/>
              </a:rPr>
              <a:t>Articles</a:t>
            </a:r>
            <a:r>
              <a:rPr lang="de-DE" sz="1600" b="1" dirty="0">
                <a:solidFill>
                  <a:srgbClr val="7F7F7F"/>
                </a:solidFill>
                <a:ea typeface="+mj-lt"/>
                <a:cs typeface="+mj-lt"/>
              </a:rPr>
              <a:t>  </a:t>
            </a:r>
            <a:endParaRPr lang="en-US" sz="1600" b="1" dirty="0">
              <a:solidFill>
                <a:srgbClr val="7F7F7F"/>
              </a:solidFill>
              <a:ea typeface="+mj-lt"/>
              <a:cs typeface="+mj-lt"/>
            </a:endParaRPr>
          </a:p>
        </p:txBody>
      </p:sp>
      <p:sp>
        <p:nvSpPr>
          <p:cNvPr id="14" name="Titel 4">
            <a:extLst>
              <a:ext uri="{FF2B5EF4-FFF2-40B4-BE49-F238E27FC236}">
                <a16:creationId xmlns:a16="http://schemas.microsoft.com/office/drawing/2014/main" id="{AF0E0463-B429-17CB-1A15-413AAC3A5CAA}"/>
              </a:ext>
            </a:extLst>
          </p:cNvPr>
          <p:cNvSpPr txBox="1">
            <a:spLocks/>
          </p:cNvSpPr>
          <p:nvPr/>
        </p:nvSpPr>
        <p:spPr>
          <a:xfrm>
            <a:off x="-591" y="3386191"/>
            <a:ext cx="9143913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00" b="1" dirty="0">
                <a:solidFill>
                  <a:srgbClr val="7F7F7F"/>
                </a:solidFill>
                <a:cs typeface="Calibri"/>
              </a:rPr>
              <a:t>Goal</a:t>
            </a:r>
            <a:r>
              <a:rPr lang="de-DE" sz="1600" b="1" dirty="0">
                <a:solidFill>
                  <a:srgbClr val="7F7F7F"/>
                </a:solidFill>
                <a:ea typeface="+mj-lt"/>
                <a:cs typeface="+mj-lt"/>
              </a:rPr>
              <a:t>: </a:t>
            </a:r>
            <a:r>
              <a:rPr lang="de-DE" sz="1600" b="1" dirty="0" err="1">
                <a:solidFill>
                  <a:srgbClr val="7F7F7F"/>
                </a:solidFill>
                <a:ea typeface="+mj-lt"/>
                <a:cs typeface="+mj-lt"/>
              </a:rPr>
              <a:t>Allow</a:t>
            </a:r>
            <a:r>
              <a:rPr lang="de-DE" sz="1600" b="1" dirty="0">
                <a:solidFill>
                  <a:srgbClr val="7F7F7F"/>
                </a:solidFill>
                <a:ea typeface="+mj-lt"/>
                <a:cs typeface="+mj-lt"/>
              </a:rPr>
              <a:t> User </a:t>
            </a:r>
            <a:r>
              <a:rPr lang="de-DE" sz="1600" b="1" dirty="0" err="1">
                <a:solidFill>
                  <a:srgbClr val="7F7F7F"/>
                </a:solidFill>
                <a:ea typeface="+mj-lt"/>
                <a:cs typeface="+mj-lt"/>
              </a:rPr>
              <a:t>to</a:t>
            </a:r>
            <a:r>
              <a:rPr lang="de-DE" sz="1600" b="1" dirty="0">
                <a:solidFill>
                  <a:srgbClr val="7F7F7F"/>
                </a:solidFill>
                <a:ea typeface="+mj-lt"/>
                <a:cs typeface="+mj-lt"/>
              </a:rPr>
              <a:t> </a:t>
            </a:r>
            <a:r>
              <a:rPr lang="de-DE" sz="1600" b="1" dirty="0" err="1">
                <a:solidFill>
                  <a:srgbClr val="7F7F7F"/>
                </a:solidFill>
                <a:ea typeface="+mj-lt"/>
                <a:cs typeface="+mj-lt"/>
              </a:rPr>
              <a:t>Specify</a:t>
            </a:r>
            <a:r>
              <a:rPr lang="de-DE" sz="1600" b="1" dirty="0">
                <a:solidFill>
                  <a:srgbClr val="7F7F7F"/>
                </a:solidFill>
                <a:ea typeface="+mj-lt"/>
                <a:cs typeface="+mj-lt"/>
              </a:rPr>
              <a:t> #Articles and Time-Range </a:t>
            </a:r>
          </a:p>
        </p:txBody>
      </p:sp>
      <p:pic>
        <p:nvPicPr>
          <p:cNvPr id="38" name="Grafik 4" descr="A black and white line drawing of a stack of papers&#10;&#10;Description automatically generated">
            <a:extLst>
              <a:ext uri="{FF2B5EF4-FFF2-40B4-BE49-F238E27FC236}">
                <a16:creationId xmlns:a16="http://schemas.microsoft.com/office/drawing/2014/main" id="{4B29EFA0-0DBA-27DB-BF5F-4DD7C2FCB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97" y="631391"/>
            <a:ext cx="1143173" cy="114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814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D5D63D-CAAB-DF83-A3D4-AB29BF82C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6FCD372-FA40-7A93-5573-24CE37EA9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5</a:t>
            </a:fld>
            <a:endParaRPr lang="de-DE"/>
          </a:p>
        </p:txBody>
      </p:sp>
      <p:pic>
        <p:nvPicPr>
          <p:cNvPr id="2" name="Picture 1" descr="A blue background with white text&#10;&#10;Description automatically generated">
            <a:extLst>
              <a:ext uri="{FF2B5EF4-FFF2-40B4-BE49-F238E27FC236}">
                <a16:creationId xmlns:a16="http://schemas.microsoft.com/office/drawing/2014/main" id="{340A5D30-0EA2-A49C-CE35-70CC6EFB24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2" r="-143"/>
          <a:stretch/>
        </p:blipFill>
        <p:spPr>
          <a:xfrm>
            <a:off x="1765025" y="375444"/>
            <a:ext cx="4845295" cy="4226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feld 37">
            <a:extLst>
              <a:ext uri="{FF2B5EF4-FFF2-40B4-BE49-F238E27FC236}">
                <a16:creationId xmlns:a16="http://schemas.microsoft.com/office/drawing/2014/main" id="{5224A31E-7E8C-1875-9B8E-E52112668802}"/>
              </a:ext>
            </a:extLst>
          </p:cNvPr>
          <p:cNvSpPr txBox="1"/>
          <p:nvPr/>
        </p:nvSpPr>
        <p:spPr>
          <a:xfrm>
            <a:off x="2253101" y="111526"/>
            <a:ext cx="1459734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050" b="1">
                <a:solidFill>
                  <a:srgbClr val="002060"/>
                </a:solidFill>
                <a:cs typeface="Calibri"/>
              </a:rPr>
              <a:t>#articles</a:t>
            </a:r>
            <a:endParaRPr lang="en-US"/>
          </a:p>
        </p:txBody>
      </p:sp>
      <p:sp>
        <p:nvSpPr>
          <p:cNvPr id="11" name="Textfeld 37">
            <a:extLst>
              <a:ext uri="{FF2B5EF4-FFF2-40B4-BE49-F238E27FC236}">
                <a16:creationId xmlns:a16="http://schemas.microsoft.com/office/drawing/2014/main" id="{E7247E1E-ECDB-5C7C-F0D2-0FF309177FDE}"/>
              </a:ext>
            </a:extLst>
          </p:cNvPr>
          <p:cNvSpPr txBox="1"/>
          <p:nvPr/>
        </p:nvSpPr>
        <p:spPr>
          <a:xfrm>
            <a:off x="4021223" y="108704"/>
            <a:ext cx="2461622" cy="2616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e-DE" sz="1050" b="1">
                <a:solidFill>
                  <a:srgbClr val="002060"/>
                </a:solidFill>
                <a:cs typeface="Calibri"/>
              </a:rPr>
              <a:t>time-range</a:t>
            </a:r>
            <a:endParaRPr lang="en-US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848E8354-D2CE-0B5C-7C8D-2BAB2D00CE28}"/>
              </a:ext>
            </a:extLst>
          </p:cNvPr>
          <p:cNvSpPr/>
          <p:nvPr/>
        </p:nvSpPr>
        <p:spPr>
          <a:xfrm>
            <a:off x="3930284" y="901835"/>
            <a:ext cx="238274" cy="26496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F9C26D-7459-B79D-0C1D-A9567C90819C}"/>
              </a:ext>
            </a:extLst>
          </p:cNvPr>
          <p:cNvSpPr/>
          <p:nvPr/>
        </p:nvSpPr>
        <p:spPr>
          <a:xfrm>
            <a:off x="1735156" y="798722"/>
            <a:ext cx="4909391" cy="1377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4" descr="A black and white line drawing of a stack of papers&#10;&#10;Description automatically generated">
            <a:extLst>
              <a:ext uri="{FF2B5EF4-FFF2-40B4-BE49-F238E27FC236}">
                <a16:creationId xmlns:a16="http://schemas.microsoft.com/office/drawing/2014/main" id="{6BA3B903-B228-664B-1775-719AFA76F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946" y="1918986"/>
            <a:ext cx="792011" cy="792011"/>
          </a:xfrm>
          <a:prstGeom prst="rect">
            <a:avLst/>
          </a:prstGeom>
        </p:spPr>
      </p:pic>
      <p:grpSp>
        <p:nvGrpSpPr>
          <p:cNvPr id="23" name="Gruppieren 54">
            <a:extLst>
              <a:ext uri="{FF2B5EF4-FFF2-40B4-BE49-F238E27FC236}">
                <a16:creationId xmlns:a16="http://schemas.microsoft.com/office/drawing/2014/main" id="{53D29DB5-FDFF-DEE1-DBCE-6A9457B905C6}"/>
              </a:ext>
            </a:extLst>
          </p:cNvPr>
          <p:cNvGrpSpPr/>
          <p:nvPr/>
        </p:nvGrpSpPr>
        <p:grpSpPr>
          <a:xfrm>
            <a:off x="5123642" y="2066789"/>
            <a:ext cx="942976" cy="534601"/>
            <a:chOff x="7822775" y="1543489"/>
            <a:chExt cx="942976" cy="534601"/>
          </a:xfrm>
        </p:grpSpPr>
        <p:sp>
          <p:nvSpPr>
            <p:cNvPr id="17" name="Rechteck: abgerundete Ecken 28">
              <a:extLst>
                <a:ext uri="{FF2B5EF4-FFF2-40B4-BE49-F238E27FC236}">
                  <a16:creationId xmlns:a16="http://schemas.microsoft.com/office/drawing/2014/main" id="{7077CEF9-5835-2D72-ADDC-F221325916F1}"/>
                </a:ext>
              </a:extLst>
            </p:cNvPr>
            <p:cNvSpPr/>
            <p:nvPr/>
          </p:nvSpPr>
          <p:spPr>
            <a:xfrm>
              <a:off x="7822776" y="1543489"/>
              <a:ext cx="9429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: abgerundete Ecken 29">
              <a:extLst>
                <a:ext uri="{FF2B5EF4-FFF2-40B4-BE49-F238E27FC236}">
                  <a16:creationId xmlns:a16="http://schemas.microsoft.com/office/drawing/2014/main" id="{DBB1CF0E-6101-A5DA-6C64-3221341A8D1B}"/>
                </a:ext>
              </a:extLst>
            </p:cNvPr>
            <p:cNvSpPr/>
            <p:nvPr/>
          </p:nvSpPr>
          <p:spPr>
            <a:xfrm>
              <a:off x="7822776" y="1643503"/>
              <a:ext cx="6819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: abgerundete Ecken 30">
              <a:extLst>
                <a:ext uri="{FF2B5EF4-FFF2-40B4-BE49-F238E27FC236}">
                  <a16:creationId xmlns:a16="http://schemas.microsoft.com/office/drawing/2014/main" id="{E17C0DD4-8D68-FF3A-848C-1CC74D5846AF}"/>
                </a:ext>
              </a:extLst>
            </p:cNvPr>
            <p:cNvSpPr/>
            <p:nvPr/>
          </p:nvSpPr>
          <p:spPr>
            <a:xfrm>
              <a:off x="7822776" y="1742727"/>
              <a:ext cx="8709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: abgerundete Ecken 31">
              <a:extLst>
                <a:ext uri="{FF2B5EF4-FFF2-40B4-BE49-F238E27FC236}">
                  <a16:creationId xmlns:a16="http://schemas.microsoft.com/office/drawing/2014/main" id="{52176881-1EB8-90FD-FA07-D60EF4D8DADF}"/>
                </a:ext>
              </a:extLst>
            </p:cNvPr>
            <p:cNvSpPr/>
            <p:nvPr/>
          </p:nvSpPr>
          <p:spPr>
            <a:xfrm>
              <a:off x="7822775" y="1831489"/>
              <a:ext cx="2364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: abgerundete Ecken 32">
              <a:extLst>
                <a:ext uri="{FF2B5EF4-FFF2-40B4-BE49-F238E27FC236}">
                  <a16:creationId xmlns:a16="http://schemas.microsoft.com/office/drawing/2014/main" id="{D339F9D4-8EB5-DD72-7828-5C476C57136A}"/>
                </a:ext>
              </a:extLst>
            </p:cNvPr>
            <p:cNvSpPr/>
            <p:nvPr/>
          </p:nvSpPr>
          <p:spPr>
            <a:xfrm>
              <a:off x="7822775" y="1936002"/>
              <a:ext cx="7359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: abgerundete Ecken 33">
              <a:extLst>
                <a:ext uri="{FF2B5EF4-FFF2-40B4-BE49-F238E27FC236}">
                  <a16:creationId xmlns:a16="http://schemas.microsoft.com/office/drawing/2014/main" id="{8659B4A9-F5A0-3DFE-2DCD-C1F06C94970B}"/>
                </a:ext>
              </a:extLst>
            </p:cNvPr>
            <p:cNvSpPr/>
            <p:nvPr/>
          </p:nvSpPr>
          <p:spPr>
            <a:xfrm>
              <a:off x="7822775" y="2035228"/>
              <a:ext cx="488475" cy="4286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4" name="Arrow: Down 23">
            <a:extLst>
              <a:ext uri="{FF2B5EF4-FFF2-40B4-BE49-F238E27FC236}">
                <a16:creationId xmlns:a16="http://schemas.microsoft.com/office/drawing/2014/main" id="{7CEC43F0-6F4F-8744-13E9-7B4431B47FF7}"/>
              </a:ext>
            </a:extLst>
          </p:cNvPr>
          <p:cNvSpPr/>
          <p:nvPr/>
        </p:nvSpPr>
        <p:spPr>
          <a:xfrm>
            <a:off x="3957826" y="1659244"/>
            <a:ext cx="238274" cy="2098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BA1CAD78-8E8F-3542-8868-9182CDD4381C}"/>
              </a:ext>
            </a:extLst>
          </p:cNvPr>
          <p:cNvSpPr/>
          <p:nvPr/>
        </p:nvSpPr>
        <p:spPr>
          <a:xfrm rot="16200000">
            <a:off x="4680807" y="2210087"/>
            <a:ext cx="238274" cy="2098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7E5C9829-A758-DDEC-8452-9A4C60C5AF1A}"/>
              </a:ext>
            </a:extLst>
          </p:cNvPr>
          <p:cNvSpPr/>
          <p:nvPr/>
        </p:nvSpPr>
        <p:spPr>
          <a:xfrm>
            <a:off x="5451988" y="2712731"/>
            <a:ext cx="238274" cy="2098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C5E690E8-43AD-E4AB-9940-5A450DF57D21}"/>
              </a:ext>
            </a:extLst>
          </p:cNvPr>
          <p:cNvSpPr/>
          <p:nvPr/>
        </p:nvSpPr>
        <p:spPr>
          <a:xfrm>
            <a:off x="4799222" y="3029637"/>
            <a:ext cx="1686958" cy="45444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Preprocessing</a:t>
            </a:r>
            <a:endParaRPr lang="en-US"/>
          </a:p>
        </p:txBody>
      </p:sp>
      <p:grpSp>
        <p:nvGrpSpPr>
          <p:cNvPr id="35" name="Gruppieren 54">
            <a:extLst>
              <a:ext uri="{FF2B5EF4-FFF2-40B4-BE49-F238E27FC236}">
                <a16:creationId xmlns:a16="http://schemas.microsoft.com/office/drawing/2014/main" id="{B9B63A60-E31A-9BB2-C181-05BCBE1ED586}"/>
              </a:ext>
            </a:extLst>
          </p:cNvPr>
          <p:cNvGrpSpPr/>
          <p:nvPr/>
        </p:nvGrpSpPr>
        <p:grpSpPr>
          <a:xfrm>
            <a:off x="5296698" y="3857948"/>
            <a:ext cx="942976" cy="534601"/>
            <a:chOff x="7822775" y="1543489"/>
            <a:chExt cx="942976" cy="534601"/>
          </a:xfrm>
        </p:grpSpPr>
        <p:sp>
          <p:nvSpPr>
            <p:cNvPr id="29" name="Rechteck: abgerundete Ecken 28">
              <a:extLst>
                <a:ext uri="{FF2B5EF4-FFF2-40B4-BE49-F238E27FC236}">
                  <a16:creationId xmlns:a16="http://schemas.microsoft.com/office/drawing/2014/main" id="{E8C7D5DF-B3B0-220F-9CEA-10D10DA7A34A}"/>
                </a:ext>
              </a:extLst>
            </p:cNvPr>
            <p:cNvSpPr/>
            <p:nvPr/>
          </p:nvSpPr>
          <p:spPr>
            <a:xfrm>
              <a:off x="7822776" y="1543489"/>
              <a:ext cx="942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BF3E19CB-09C3-654A-CC08-869BEA992092}"/>
                </a:ext>
              </a:extLst>
            </p:cNvPr>
            <p:cNvSpPr/>
            <p:nvPr/>
          </p:nvSpPr>
          <p:spPr>
            <a:xfrm>
              <a:off x="7822776" y="1643503"/>
              <a:ext cx="681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Rechteck: abgerundete Ecken 30">
              <a:extLst>
                <a:ext uri="{FF2B5EF4-FFF2-40B4-BE49-F238E27FC236}">
                  <a16:creationId xmlns:a16="http://schemas.microsoft.com/office/drawing/2014/main" id="{19C3787B-0D7E-6737-7277-2544246D2027}"/>
                </a:ext>
              </a:extLst>
            </p:cNvPr>
            <p:cNvSpPr/>
            <p:nvPr/>
          </p:nvSpPr>
          <p:spPr>
            <a:xfrm>
              <a:off x="7822776" y="1742727"/>
              <a:ext cx="870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44996C75-D40D-971A-FDAA-709F148577A9}"/>
                </a:ext>
              </a:extLst>
            </p:cNvPr>
            <p:cNvSpPr/>
            <p:nvPr/>
          </p:nvSpPr>
          <p:spPr>
            <a:xfrm>
              <a:off x="7822775" y="1831489"/>
              <a:ext cx="236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C2E77D18-A725-C64B-4B28-C2E56BE2B320}"/>
                </a:ext>
              </a:extLst>
            </p:cNvPr>
            <p:cNvSpPr/>
            <p:nvPr/>
          </p:nvSpPr>
          <p:spPr>
            <a:xfrm>
              <a:off x="7822775" y="1936002"/>
              <a:ext cx="735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6F275400-758D-494B-CE42-11024577EAA1}"/>
                </a:ext>
              </a:extLst>
            </p:cNvPr>
            <p:cNvSpPr/>
            <p:nvPr/>
          </p:nvSpPr>
          <p:spPr>
            <a:xfrm>
              <a:off x="7822775" y="2035228"/>
              <a:ext cx="488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36" name="Arrow: Down 35">
            <a:extLst>
              <a:ext uri="{FF2B5EF4-FFF2-40B4-BE49-F238E27FC236}">
                <a16:creationId xmlns:a16="http://schemas.microsoft.com/office/drawing/2014/main" id="{B20DD2D1-3CFE-0043-026A-79CD4049F8F1}"/>
              </a:ext>
            </a:extLst>
          </p:cNvPr>
          <p:cNvSpPr/>
          <p:nvPr/>
        </p:nvSpPr>
        <p:spPr>
          <a:xfrm>
            <a:off x="5479530" y="3538996"/>
            <a:ext cx="238274" cy="20988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el 4">
            <a:extLst>
              <a:ext uri="{FF2B5EF4-FFF2-40B4-BE49-F238E27FC236}">
                <a16:creationId xmlns:a16="http://schemas.microsoft.com/office/drawing/2014/main" id="{2133E366-4549-CEFA-B205-067FEE950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9975" y="1120892"/>
            <a:ext cx="4750124" cy="469288"/>
          </a:xfrm>
        </p:spPr>
        <p:txBody>
          <a:bodyPr/>
          <a:lstStyle/>
          <a:p>
            <a:pPr algn="ctr"/>
            <a:r>
              <a:rPr lang="de-DE" sz="2400" b="1">
                <a:ea typeface="Calibri"/>
                <a:cs typeface="Calibri"/>
              </a:rPr>
              <a:t>&lt;/</a:t>
            </a:r>
            <a:r>
              <a:rPr lang="de-DE" sz="2400" b="1" err="1">
                <a:ea typeface="Calibri"/>
                <a:cs typeface="Calibri"/>
              </a:rPr>
              <a:t>NewsCatcher</a:t>
            </a:r>
            <a:r>
              <a:rPr lang="de-DE" sz="2400" b="1">
                <a:ea typeface="Calibri"/>
                <a:cs typeface="Calibri"/>
              </a:rPr>
              <a:t>&gt; News API</a:t>
            </a:r>
          </a:p>
        </p:txBody>
      </p:sp>
      <p:sp>
        <p:nvSpPr>
          <p:cNvPr id="8" name="Textfeld 50">
            <a:extLst>
              <a:ext uri="{FF2B5EF4-FFF2-40B4-BE49-F238E27FC236}">
                <a16:creationId xmlns:a16="http://schemas.microsoft.com/office/drawing/2014/main" id="{D65ADE42-CA21-38A8-1ED6-0D3D0006EF4D}"/>
              </a:ext>
            </a:extLst>
          </p:cNvPr>
          <p:cNvSpPr txBox="1"/>
          <p:nvPr/>
        </p:nvSpPr>
        <p:spPr>
          <a:xfrm>
            <a:off x="749387" y="446541"/>
            <a:ext cx="68242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 dirty="0">
                <a:solidFill>
                  <a:srgbClr val="EB8B2D"/>
                </a:solidFill>
                <a:cs typeface="Calibri"/>
              </a:rPr>
              <a:t>Query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25129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4" grpId="0" animBg="1"/>
      <p:bldP spid="25" grpId="0" animBg="1"/>
      <p:bldP spid="26" grpId="0" animBg="1"/>
      <p:bldP spid="27" grpId="0" animBg="1"/>
      <p:bldP spid="36" grpId="0" animBg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hteck: abgerundete Ecken 38">
            <a:extLst>
              <a:ext uri="{FF2B5EF4-FFF2-40B4-BE49-F238E27FC236}">
                <a16:creationId xmlns:a16="http://schemas.microsoft.com/office/drawing/2014/main" id="{E2606D5A-318A-7996-179F-A1A91FDBB471}"/>
              </a:ext>
            </a:extLst>
          </p:cNvPr>
          <p:cNvSpPr/>
          <p:nvPr/>
        </p:nvSpPr>
        <p:spPr>
          <a:xfrm>
            <a:off x="234138" y="292775"/>
            <a:ext cx="2630647" cy="22997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: abgerundete Ecken 38">
            <a:extLst>
              <a:ext uri="{FF2B5EF4-FFF2-40B4-BE49-F238E27FC236}">
                <a16:creationId xmlns:a16="http://schemas.microsoft.com/office/drawing/2014/main" id="{4344B1DC-92C0-B99E-5D6E-31132F9AD15E}"/>
              </a:ext>
            </a:extLst>
          </p:cNvPr>
          <p:cNvSpPr/>
          <p:nvPr/>
        </p:nvSpPr>
        <p:spPr>
          <a:xfrm>
            <a:off x="2896223" y="294004"/>
            <a:ext cx="5942887" cy="22997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6</a:t>
            </a:fld>
            <a:endParaRPr lang="de-DE"/>
          </a:p>
        </p:txBody>
      </p:sp>
      <p:pic>
        <p:nvPicPr>
          <p:cNvPr id="3" name="Grafik 4">
            <a:extLst>
              <a:ext uri="{FF2B5EF4-FFF2-40B4-BE49-F238E27FC236}">
                <a16:creationId xmlns:a16="http://schemas.microsoft.com/office/drawing/2014/main" id="{A2286596-60BA-A203-35AD-82AB7562F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169" y="1001137"/>
            <a:ext cx="957264" cy="957264"/>
          </a:xfrm>
          <a:prstGeom prst="rect">
            <a:avLst/>
          </a:prstGeom>
        </p:spPr>
      </p:pic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7D953CE2-4294-8477-7D6C-6730A4ABEC3F}"/>
              </a:ext>
            </a:extLst>
          </p:cNvPr>
          <p:cNvSpPr/>
          <p:nvPr/>
        </p:nvSpPr>
        <p:spPr>
          <a:xfrm>
            <a:off x="1526587" y="1342725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3" name="Gruppieren 52">
            <a:extLst>
              <a:ext uri="{FF2B5EF4-FFF2-40B4-BE49-F238E27FC236}">
                <a16:creationId xmlns:a16="http://schemas.microsoft.com/office/drawing/2014/main" id="{FC87C98C-A8BE-FDE7-801A-9A42569D4EDA}"/>
              </a:ext>
            </a:extLst>
          </p:cNvPr>
          <p:cNvGrpSpPr/>
          <p:nvPr/>
        </p:nvGrpSpPr>
        <p:grpSpPr>
          <a:xfrm>
            <a:off x="1868844" y="1179489"/>
            <a:ext cx="942976" cy="534600"/>
            <a:chOff x="1874989" y="1505183"/>
            <a:chExt cx="942976" cy="534600"/>
          </a:xfrm>
        </p:grpSpPr>
        <p:sp>
          <p:nvSpPr>
            <p:cNvPr id="8" name="Rechteck: abgerundete Ecken 7">
              <a:extLst>
                <a:ext uri="{FF2B5EF4-FFF2-40B4-BE49-F238E27FC236}">
                  <a16:creationId xmlns:a16="http://schemas.microsoft.com/office/drawing/2014/main" id="{7C9CD6FE-B5D8-5F07-93CA-8DA522EAA88B}"/>
                </a:ext>
              </a:extLst>
            </p:cNvPr>
            <p:cNvSpPr/>
            <p:nvPr/>
          </p:nvSpPr>
          <p:spPr>
            <a:xfrm>
              <a:off x="1874990" y="1505183"/>
              <a:ext cx="942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: abgerundete Ecken 8">
              <a:extLst>
                <a:ext uri="{FF2B5EF4-FFF2-40B4-BE49-F238E27FC236}">
                  <a16:creationId xmlns:a16="http://schemas.microsoft.com/office/drawing/2014/main" id="{B8E6672B-80FA-EEBB-DCFB-35EC15C78471}"/>
                </a:ext>
              </a:extLst>
            </p:cNvPr>
            <p:cNvSpPr/>
            <p:nvPr/>
          </p:nvSpPr>
          <p:spPr>
            <a:xfrm>
              <a:off x="1874990" y="1605196"/>
              <a:ext cx="681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: abgerundete Ecken 9">
              <a:extLst>
                <a:ext uri="{FF2B5EF4-FFF2-40B4-BE49-F238E27FC236}">
                  <a16:creationId xmlns:a16="http://schemas.microsoft.com/office/drawing/2014/main" id="{112E8FBD-3396-56FE-E332-F290E4FF7C65}"/>
                </a:ext>
              </a:extLst>
            </p:cNvPr>
            <p:cNvSpPr/>
            <p:nvPr/>
          </p:nvSpPr>
          <p:spPr>
            <a:xfrm>
              <a:off x="1874990" y="1704421"/>
              <a:ext cx="870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19A2FF36-6A2D-B2BA-5651-90BE1E40A571}"/>
                </a:ext>
              </a:extLst>
            </p:cNvPr>
            <p:cNvSpPr/>
            <p:nvPr/>
          </p:nvSpPr>
          <p:spPr>
            <a:xfrm>
              <a:off x="1874989" y="1793182"/>
              <a:ext cx="236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12411003-EBE4-0C64-BF06-A19239F7DB50}"/>
                </a:ext>
              </a:extLst>
            </p:cNvPr>
            <p:cNvSpPr/>
            <p:nvPr/>
          </p:nvSpPr>
          <p:spPr>
            <a:xfrm>
              <a:off x="1874989" y="1897696"/>
              <a:ext cx="7359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: abgerundete Ecken 13">
              <a:extLst>
                <a:ext uri="{FF2B5EF4-FFF2-40B4-BE49-F238E27FC236}">
                  <a16:creationId xmlns:a16="http://schemas.microsoft.com/office/drawing/2014/main" id="{25B6464B-9387-5288-818B-9BC56F491428}"/>
                </a:ext>
              </a:extLst>
            </p:cNvPr>
            <p:cNvSpPr/>
            <p:nvPr/>
          </p:nvSpPr>
          <p:spPr>
            <a:xfrm>
              <a:off x="1874989" y="1996921"/>
              <a:ext cx="488475" cy="42862"/>
            </a:xfrm>
            <a:prstGeom prst="round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54" name="Gruppieren 53">
            <a:extLst>
              <a:ext uri="{FF2B5EF4-FFF2-40B4-BE49-F238E27FC236}">
                <a16:creationId xmlns:a16="http://schemas.microsoft.com/office/drawing/2014/main" id="{D4E898E4-98DF-238E-7C5F-04020484C397}"/>
              </a:ext>
            </a:extLst>
          </p:cNvPr>
          <p:cNvGrpSpPr/>
          <p:nvPr/>
        </p:nvGrpSpPr>
        <p:grpSpPr>
          <a:xfrm>
            <a:off x="6452507" y="841253"/>
            <a:ext cx="942976" cy="1304375"/>
            <a:chOff x="6458652" y="1166947"/>
            <a:chExt cx="942976" cy="1304375"/>
          </a:xfrm>
        </p:grpSpPr>
        <p:sp>
          <p:nvSpPr>
            <p:cNvPr id="15" name="Rechteck: abgerundete Ecken 14">
              <a:extLst>
                <a:ext uri="{FF2B5EF4-FFF2-40B4-BE49-F238E27FC236}">
                  <a16:creationId xmlns:a16="http://schemas.microsoft.com/office/drawing/2014/main" id="{6E5FAD77-52D3-8371-2628-97CD1019031F}"/>
                </a:ext>
              </a:extLst>
            </p:cNvPr>
            <p:cNvSpPr/>
            <p:nvPr/>
          </p:nvSpPr>
          <p:spPr>
            <a:xfrm>
              <a:off x="6458653" y="1166947"/>
              <a:ext cx="942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hteck: abgerundete Ecken 15">
              <a:extLst>
                <a:ext uri="{FF2B5EF4-FFF2-40B4-BE49-F238E27FC236}">
                  <a16:creationId xmlns:a16="http://schemas.microsoft.com/office/drawing/2014/main" id="{4C4E05E7-16BC-E3C0-E517-B0E9B56375E3}"/>
                </a:ext>
              </a:extLst>
            </p:cNvPr>
            <p:cNvSpPr/>
            <p:nvPr/>
          </p:nvSpPr>
          <p:spPr>
            <a:xfrm>
              <a:off x="6458653" y="1266960"/>
              <a:ext cx="681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: abgerundete Ecken 16">
              <a:extLst>
                <a:ext uri="{FF2B5EF4-FFF2-40B4-BE49-F238E27FC236}">
                  <a16:creationId xmlns:a16="http://schemas.microsoft.com/office/drawing/2014/main" id="{5BDB9199-3DD6-938C-8084-E841EACF8051}"/>
                </a:ext>
              </a:extLst>
            </p:cNvPr>
            <p:cNvSpPr/>
            <p:nvPr/>
          </p:nvSpPr>
          <p:spPr>
            <a:xfrm>
              <a:off x="6458653" y="1366185"/>
              <a:ext cx="870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: abgerundete Ecken 17">
              <a:extLst>
                <a:ext uri="{FF2B5EF4-FFF2-40B4-BE49-F238E27FC236}">
                  <a16:creationId xmlns:a16="http://schemas.microsoft.com/office/drawing/2014/main" id="{7EF283B2-B232-3A91-C188-206FE27DA03B}"/>
                </a:ext>
              </a:extLst>
            </p:cNvPr>
            <p:cNvSpPr/>
            <p:nvPr/>
          </p:nvSpPr>
          <p:spPr>
            <a:xfrm>
              <a:off x="6458652" y="1454946"/>
              <a:ext cx="236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: abgerundete Ecken 18">
              <a:extLst>
                <a:ext uri="{FF2B5EF4-FFF2-40B4-BE49-F238E27FC236}">
                  <a16:creationId xmlns:a16="http://schemas.microsoft.com/office/drawing/2014/main" id="{E51317E3-5901-73BF-D349-A54D92F38857}"/>
                </a:ext>
              </a:extLst>
            </p:cNvPr>
            <p:cNvSpPr/>
            <p:nvPr/>
          </p:nvSpPr>
          <p:spPr>
            <a:xfrm>
              <a:off x="6458652" y="1559460"/>
              <a:ext cx="735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: abgerundete Ecken 19">
              <a:extLst>
                <a:ext uri="{FF2B5EF4-FFF2-40B4-BE49-F238E27FC236}">
                  <a16:creationId xmlns:a16="http://schemas.microsoft.com/office/drawing/2014/main" id="{4850C1B3-A1CC-17C4-D1D6-D57742A85C1E}"/>
                </a:ext>
              </a:extLst>
            </p:cNvPr>
            <p:cNvSpPr/>
            <p:nvPr/>
          </p:nvSpPr>
          <p:spPr>
            <a:xfrm>
              <a:off x="6458652" y="1658685"/>
              <a:ext cx="488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: abgerundete Ecken 20">
              <a:extLst>
                <a:ext uri="{FF2B5EF4-FFF2-40B4-BE49-F238E27FC236}">
                  <a16:creationId xmlns:a16="http://schemas.microsoft.com/office/drawing/2014/main" id="{8D4030A4-9E8B-9AF9-F3A4-63F1F4E8513A}"/>
                </a:ext>
              </a:extLst>
            </p:cNvPr>
            <p:cNvSpPr/>
            <p:nvPr/>
          </p:nvSpPr>
          <p:spPr>
            <a:xfrm>
              <a:off x="6458653" y="1936722"/>
              <a:ext cx="942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: abgerundete Ecken 21">
              <a:extLst>
                <a:ext uri="{FF2B5EF4-FFF2-40B4-BE49-F238E27FC236}">
                  <a16:creationId xmlns:a16="http://schemas.microsoft.com/office/drawing/2014/main" id="{8BFD9B61-14EF-4C58-14AB-4A7C998349C1}"/>
                </a:ext>
              </a:extLst>
            </p:cNvPr>
            <p:cNvSpPr/>
            <p:nvPr/>
          </p:nvSpPr>
          <p:spPr>
            <a:xfrm>
              <a:off x="6458653" y="2036735"/>
              <a:ext cx="681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: abgerundete Ecken 22">
              <a:extLst>
                <a:ext uri="{FF2B5EF4-FFF2-40B4-BE49-F238E27FC236}">
                  <a16:creationId xmlns:a16="http://schemas.microsoft.com/office/drawing/2014/main" id="{FDBB5A5B-1CBB-BD74-1E19-55BA01FDA5B9}"/>
                </a:ext>
              </a:extLst>
            </p:cNvPr>
            <p:cNvSpPr/>
            <p:nvPr/>
          </p:nvSpPr>
          <p:spPr>
            <a:xfrm>
              <a:off x="6458653" y="2135960"/>
              <a:ext cx="870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: abgerundete Ecken 23">
              <a:extLst>
                <a:ext uri="{FF2B5EF4-FFF2-40B4-BE49-F238E27FC236}">
                  <a16:creationId xmlns:a16="http://schemas.microsoft.com/office/drawing/2014/main" id="{A6C07BCB-3438-3645-09BF-9E696E9B7B81}"/>
                </a:ext>
              </a:extLst>
            </p:cNvPr>
            <p:cNvSpPr/>
            <p:nvPr/>
          </p:nvSpPr>
          <p:spPr>
            <a:xfrm>
              <a:off x="6458652" y="2224721"/>
              <a:ext cx="2364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8B957DA1-19F5-7C4E-4E40-2941898695F9}"/>
                </a:ext>
              </a:extLst>
            </p:cNvPr>
            <p:cNvSpPr/>
            <p:nvPr/>
          </p:nvSpPr>
          <p:spPr>
            <a:xfrm>
              <a:off x="6458652" y="2329235"/>
              <a:ext cx="7359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56E72CF2-E896-9522-B298-47FFD747195E}"/>
                </a:ext>
              </a:extLst>
            </p:cNvPr>
            <p:cNvSpPr/>
            <p:nvPr/>
          </p:nvSpPr>
          <p:spPr>
            <a:xfrm>
              <a:off x="6458652" y="2428460"/>
              <a:ext cx="488475" cy="42862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7" name="Pfeil: nach rechts 26">
            <a:extLst>
              <a:ext uri="{FF2B5EF4-FFF2-40B4-BE49-F238E27FC236}">
                <a16:creationId xmlns:a16="http://schemas.microsoft.com/office/drawing/2014/main" id="{3C2E642A-E9FF-97D2-A3C2-546A15BBE0A8}"/>
              </a:ext>
            </a:extLst>
          </p:cNvPr>
          <p:cNvSpPr/>
          <p:nvPr/>
        </p:nvSpPr>
        <p:spPr>
          <a:xfrm>
            <a:off x="2926178" y="1336893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Pfeil: nach rechts 27">
            <a:extLst>
              <a:ext uri="{FF2B5EF4-FFF2-40B4-BE49-F238E27FC236}">
                <a16:creationId xmlns:a16="http://schemas.microsoft.com/office/drawing/2014/main" id="{6A3E84AC-F0DB-2D73-6075-12BD9608A22A}"/>
              </a:ext>
            </a:extLst>
          </p:cNvPr>
          <p:cNvSpPr/>
          <p:nvPr/>
        </p:nvSpPr>
        <p:spPr>
          <a:xfrm>
            <a:off x="6116081" y="1395209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3ABAC564-B27A-A720-82F2-D39C19F0ED02}"/>
              </a:ext>
            </a:extLst>
          </p:cNvPr>
          <p:cNvGrpSpPr/>
          <p:nvPr/>
        </p:nvGrpSpPr>
        <p:grpSpPr>
          <a:xfrm>
            <a:off x="7816630" y="1217795"/>
            <a:ext cx="942976" cy="534601"/>
            <a:chOff x="7822775" y="1543489"/>
            <a:chExt cx="942976" cy="534601"/>
          </a:xfrm>
        </p:grpSpPr>
        <p:sp>
          <p:nvSpPr>
            <p:cNvPr id="29" name="Rechteck: abgerundete Ecken 28">
              <a:extLst>
                <a:ext uri="{FF2B5EF4-FFF2-40B4-BE49-F238E27FC236}">
                  <a16:creationId xmlns:a16="http://schemas.microsoft.com/office/drawing/2014/main" id="{46287EC7-9029-13B5-26AC-95AFDD664707}"/>
                </a:ext>
              </a:extLst>
            </p:cNvPr>
            <p:cNvSpPr/>
            <p:nvPr/>
          </p:nvSpPr>
          <p:spPr>
            <a:xfrm>
              <a:off x="7822776" y="1543489"/>
              <a:ext cx="942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70C07BF5-3F24-E358-640B-F0E06133F15D}"/>
                </a:ext>
              </a:extLst>
            </p:cNvPr>
            <p:cNvSpPr/>
            <p:nvPr/>
          </p:nvSpPr>
          <p:spPr>
            <a:xfrm>
              <a:off x="7822776" y="1643503"/>
              <a:ext cx="681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Rechteck: abgerundete Ecken 30">
              <a:extLst>
                <a:ext uri="{FF2B5EF4-FFF2-40B4-BE49-F238E27FC236}">
                  <a16:creationId xmlns:a16="http://schemas.microsoft.com/office/drawing/2014/main" id="{0C2A9789-40A1-4E0C-3C2B-4477448ADF90}"/>
                </a:ext>
              </a:extLst>
            </p:cNvPr>
            <p:cNvSpPr/>
            <p:nvPr/>
          </p:nvSpPr>
          <p:spPr>
            <a:xfrm>
              <a:off x="7822776" y="1742727"/>
              <a:ext cx="870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Rechteck: abgerundete Ecken 31">
              <a:extLst>
                <a:ext uri="{FF2B5EF4-FFF2-40B4-BE49-F238E27FC236}">
                  <a16:creationId xmlns:a16="http://schemas.microsoft.com/office/drawing/2014/main" id="{BD17B936-ECF8-6B5D-EA7A-A8FAFFC80F93}"/>
                </a:ext>
              </a:extLst>
            </p:cNvPr>
            <p:cNvSpPr/>
            <p:nvPr/>
          </p:nvSpPr>
          <p:spPr>
            <a:xfrm>
              <a:off x="7822775" y="1831489"/>
              <a:ext cx="236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Rechteck: abgerundete Ecken 32">
              <a:extLst>
                <a:ext uri="{FF2B5EF4-FFF2-40B4-BE49-F238E27FC236}">
                  <a16:creationId xmlns:a16="http://schemas.microsoft.com/office/drawing/2014/main" id="{8C781D35-2499-B7F3-599F-082BF8F8C3FF}"/>
                </a:ext>
              </a:extLst>
            </p:cNvPr>
            <p:cNvSpPr/>
            <p:nvPr/>
          </p:nvSpPr>
          <p:spPr>
            <a:xfrm>
              <a:off x="7822775" y="1936002"/>
              <a:ext cx="7359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4" name="Rechteck: abgerundete Ecken 33">
              <a:extLst>
                <a:ext uri="{FF2B5EF4-FFF2-40B4-BE49-F238E27FC236}">
                  <a16:creationId xmlns:a16="http://schemas.microsoft.com/office/drawing/2014/main" id="{4368D890-C759-BC9C-EA18-FB13D3361DD6}"/>
                </a:ext>
              </a:extLst>
            </p:cNvPr>
            <p:cNvSpPr/>
            <p:nvPr/>
          </p:nvSpPr>
          <p:spPr>
            <a:xfrm>
              <a:off x="7822775" y="2035228"/>
              <a:ext cx="488475" cy="42862"/>
            </a:xfrm>
            <a:prstGeom prst="round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40" name="Pfeil: nach rechts 39">
            <a:extLst>
              <a:ext uri="{FF2B5EF4-FFF2-40B4-BE49-F238E27FC236}">
                <a16:creationId xmlns:a16="http://schemas.microsoft.com/office/drawing/2014/main" id="{8CD12D89-A47B-3468-317C-F951A85B4DA8}"/>
              </a:ext>
            </a:extLst>
          </p:cNvPr>
          <p:cNvSpPr/>
          <p:nvPr/>
        </p:nvSpPr>
        <p:spPr>
          <a:xfrm>
            <a:off x="2577132" y="3100050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B5CD99D2-A6E8-6064-30E5-32F8502C5127}"/>
              </a:ext>
            </a:extLst>
          </p:cNvPr>
          <p:cNvSpPr txBox="1"/>
          <p:nvPr/>
        </p:nvSpPr>
        <p:spPr>
          <a:xfrm>
            <a:off x="2815267" y="2895058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C00000"/>
                </a:solidFill>
                <a:cs typeface="Calibri"/>
              </a:rPr>
              <a:t>Topic 1: </a:t>
            </a:r>
            <a:r>
              <a:rPr lang="de-DE" sz="1200" b="1" err="1">
                <a:solidFill>
                  <a:srgbClr val="C00000"/>
                </a:solidFill>
                <a:cs typeface="Calibri"/>
              </a:rPr>
              <a:t>spacex</a:t>
            </a:r>
            <a:r>
              <a:rPr lang="de-DE" sz="1200" b="1">
                <a:solidFill>
                  <a:srgbClr val="C00000"/>
                </a:solidFill>
                <a:cs typeface="Calibri"/>
              </a:rPr>
              <a:t> – launch - rocket - </a:t>
            </a:r>
            <a:r>
              <a:rPr lang="de-DE" sz="1200" b="1" err="1">
                <a:solidFill>
                  <a:srgbClr val="C00000"/>
                </a:solidFill>
                <a:cs typeface="Calibri"/>
              </a:rPr>
              <a:t>starship</a:t>
            </a:r>
          </a:p>
        </p:txBody>
      </p:sp>
      <p:sp>
        <p:nvSpPr>
          <p:cNvPr id="42" name="Textfeld 41">
            <a:extLst>
              <a:ext uri="{FF2B5EF4-FFF2-40B4-BE49-F238E27FC236}">
                <a16:creationId xmlns:a16="http://schemas.microsoft.com/office/drawing/2014/main" id="{FBA3C8E1-CF1A-DAC9-D2D5-ABB805A7FE60}"/>
              </a:ext>
            </a:extLst>
          </p:cNvPr>
          <p:cNvSpPr txBox="1"/>
          <p:nvPr/>
        </p:nvSpPr>
        <p:spPr>
          <a:xfrm>
            <a:off x="2815267" y="3111275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DED600"/>
                </a:solidFill>
                <a:cs typeface="Calibri"/>
              </a:rPr>
              <a:t>Topic 2: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elon</a:t>
            </a:r>
            <a:r>
              <a:rPr lang="de-DE" sz="1200" b="1">
                <a:solidFill>
                  <a:srgbClr val="DED600"/>
                </a:solidFill>
                <a:cs typeface="Calibri"/>
              </a:rPr>
              <a:t> –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visit</a:t>
            </a:r>
            <a:r>
              <a:rPr lang="de-DE" sz="1200" b="1">
                <a:solidFill>
                  <a:srgbClr val="DED600"/>
                </a:solidFill>
                <a:cs typeface="Calibri"/>
              </a:rPr>
              <a:t> -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china</a:t>
            </a:r>
            <a:r>
              <a:rPr lang="de-DE" sz="1200" b="1">
                <a:solidFill>
                  <a:srgbClr val="DED600"/>
                </a:solidFill>
                <a:cs typeface="Calibri"/>
              </a:rPr>
              <a:t> - </a:t>
            </a:r>
            <a:r>
              <a:rPr lang="de-DE" sz="1200" b="1" err="1">
                <a:solidFill>
                  <a:srgbClr val="DED600"/>
                </a:solidFill>
                <a:cs typeface="Calibri"/>
              </a:rPr>
              <a:t>april</a:t>
            </a:r>
            <a:endParaRPr lang="de-DE" sz="1200" b="1">
              <a:solidFill>
                <a:srgbClr val="DED600"/>
              </a:solidFill>
              <a:cs typeface="Calibri"/>
            </a:endParaRPr>
          </a:p>
        </p:txBody>
      </p:sp>
      <p:sp>
        <p:nvSpPr>
          <p:cNvPr id="43" name="Textfeld 42">
            <a:extLst>
              <a:ext uri="{FF2B5EF4-FFF2-40B4-BE49-F238E27FC236}">
                <a16:creationId xmlns:a16="http://schemas.microsoft.com/office/drawing/2014/main" id="{DC16BE95-FF45-CF1C-8666-30D88F6ECE5A}"/>
              </a:ext>
            </a:extLst>
          </p:cNvPr>
          <p:cNvSpPr txBox="1"/>
          <p:nvPr/>
        </p:nvSpPr>
        <p:spPr>
          <a:xfrm>
            <a:off x="2816696" y="3341304"/>
            <a:ext cx="425958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0070C0"/>
                </a:solidFill>
                <a:cs typeface="Calibri"/>
              </a:rPr>
              <a:t>Topic 3: </a:t>
            </a:r>
            <a:r>
              <a:rPr lang="de-DE" sz="1200" b="1" err="1">
                <a:solidFill>
                  <a:srgbClr val="0070C0"/>
                </a:solidFill>
                <a:cs typeface="Calibri"/>
              </a:rPr>
              <a:t>twitter</a:t>
            </a:r>
            <a:r>
              <a:rPr lang="de-DE" sz="1200" b="1">
                <a:solidFill>
                  <a:srgbClr val="0070C0"/>
                </a:solidFill>
                <a:cs typeface="Calibri"/>
              </a:rPr>
              <a:t> – open source - code - release</a:t>
            </a:r>
          </a:p>
        </p:txBody>
      </p:sp>
      <p:sp>
        <p:nvSpPr>
          <p:cNvPr id="48" name="Pfeil: nach rechts 47">
            <a:extLst>
              <a:ext uri="{FF2B5EF4-FFF2-40B4-BE49-F238E27FC236}">
                <a16:creationId xmlns:a16="http://schemas.microsoft.com/office/drawing/2014/main" id="{66DAB76A-1141-FD4C-E362-97C1A2F910D1}"/>
              </a:ext>
            </a:extLst>
          </p:cNvPr>
          <p:cNvSpPr/>
          <p:nvPr/>
        </p:nvSpPr>
        <p:spPr>
          <a:xfrm>
            <a:off x="6414031" y="3103181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Pfeil: nach rechts 49">
            <a:extLst>
              <a:ext uri="{FF2B5EF4-FFF2-40B4-BE49-F238E27FC236}">
                <a16:creationId xmlns:a16="http://schemas.microsoft.com/office/drawing/2014/main" id="{A3D9F568-A2BE-BC36-B29E-E848D10AFA97}"/>
              </a:ext>
            </a:extLst>
          </p:cNvPr>
          <p:cNvSpPr/>
          <p:nvPr/>
        </p:nvSpPr>
        <p:spPr>
          <a:xfrm>
            <a:off x="7463958" y="1352077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C2A74DFD-A122-17AE-1430-77BBB0E3BDCF}"/>
              </a:ext>
            </a:extLst>
          </p:cNvPr>
          <p:cNvSpPr txBox="1"/>
          <p:nvPr/>
        </p:nvSpPr>
        <p:spPr>
          <a:xfrm>
            <a:off x="424549" y="411458"/>
            <a:ext cx="190499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1200" b="1">
                <a:solidFill>
                  <a:srgbClr val="EB8B2D"/>
                </a:solidFill>
                <a:cs typeface="Calibri"/>
              </a:rPr>
              <a:t>Query: Elon Musk</a:t>
            </a:r>
            <a:endParaRPr lang="de-DE" sz="1200"/>
          </a:p>
        </p:txBody>
      </p:sp>
      <p:sp>
        <p:nvSpPr>
          <p:cNvPr id="52" name="Pfeil: nach rechts 51">
            <a:extLst>
              <a:ext uri="{FF2B5EF4-FFF2-40B4-BE49-F238E27FC236}">
                <a16:creationId xmlns:a16="http://schemas.microsoft.com/office/drawing/2014/main" id="{B1BA73B7-A252-A1F7-C3B7-95B2C4511CD1}"/>
              </a:ext>
            </a:extLst>
          </p:cNvPr>
          <p:cNvSpPr/>
          <p:nvPr/>
        </p:nvSpPr>
        <p:spPr>
          <a:xfrm rot="5400000">
            <a:off x="863978" y="762942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Pfeil: nach rechts 34">
            <a:extLst>
              <a:ext uri="{FF2B5EF4-FFF2-40B4-BE49-F238E27FC236}">
                <a16:creationId xmlns:a16="http://schemas.microsoft.com/office/drawing/2014/main" id="{149101C7-B76F-C2AA-AF02-1CACD19EBA41}"/>
              </a:ext>
            </a:extLst>
          </p:cNvPr>
          <p:cNvSpPr/>
          <p:nvPr/>
        </p:nvSpPr>
        <p:spPr>
          <a:xfrm>
            <a:off x="283048" y="3121167"/>
            <a:ext cx="229621" cy="1870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7" name="Grafik 57">
            <a:extLst>
              <a:ext uri="{FF2B5EF4-FFF2-40B4-BE49-F238E27FC236}">
                <a16:creationId xmlns:a16="http://schemas.microsoft.com/office/drawing/2014/main" id="{32E909E4-6126-D1E4-432F-C90DCDA94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0653" y="464078"/>
            <a:ext cx="2743200" cy="1828800"/>
          </a:xfrm>
          <a:prstGeom prst="rect">
            <a:avLst/>
          </a:prstGeom>
        </p:spPr>
      </p:pic>
      <p:pic>
        <p:nvPicPr>
          <p:cNvPr id="5" name="Grafik 6">
            <a:extLst>
              <a:ext uri="{FF2B5EF4-FFF2-40B4-BE49-F238E27FC236}">
                <a16:creationId xmlns:a16="http://schemas.microsoft.com/office/drawing/2014/main" id="{8B8455D6-AC27-A8E3-5E71-C8392078CC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217" y="2672618"/>
            <a:ext cx="1843088" cy="1268568"/>
          </a:xfrm>
          <a:prstGeom prst="rect">
            <a:avLst/>
          </a:prstGeom>
        </p:spPr>
      </p:pic>
      <p:pic>
        <p:nvPicPr>
          <p:cNvPr id="58" name="Grafik 49">
            <a:extLst>
              <a:ext uri="{FF2B5EF4-FFF2-40B4-BE49-F238E27FC236}">
                <a16:creationId xmlns:a16="http://schemas.microsoft.com/office/drawing/2014/main" id="{8C74BBF2-086C-A120-57D9-EBAA9E345B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4911" y="2657278"/>
            <a:ext cx="2321481" cy="102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210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3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5E2FB-8860-01E4-56A7-B1F0A8E4EF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7C7F903B-701C-B4A1-085F-0B84D71A43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9" y="2214731"/>
            <a:ext cx="9143914" cy="475433"/>
          </a:xfrm>
        </p:spPr>
        <p:txBody>
          <a:bodyPr/>
          <a:lstStyle/>
          <a:p>
            <a:pPr algn="ctr"/>
            <a:r>
              <a:rPr lang="de-DE" sz="2400" b="1">
                <a:cs typeface="Calibri"/>
              </a:rPr>
              <a:t>Classification</a:t>
            </a:r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2023BA-57DA-3B96-9734-F8A2CC7EB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10" name="Titel 4">
            <a:extLst>
              <a:ext uri="{FF2B5EF4-FFF2-40B4-BE49-F238E27FC236}">
                <a16:creationId xmlns:a16="http://schemas.microsoft.com/office/drawing/2014/main" id="{0FEE4FA9-AD32-732B-0B3A-CD328E5B5776}"/>
              </a:ext>
            </a:extLst>
          </p:cNvPr>
          <p:cNvSpPr txBox="1">
            <a:spLocks/>
          </p:cNvSpPr>
          <p:nvPr/>
        </p:nvSpPr>
        <p:spPr>
          <a:xfrm>
            <a:off x="-591" y="2869776"/>
            <a:ext cx="9143913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00" b="1" dirty="0">
                <a:solidFill>
                  <a:srgbClr val="7F7F7F"/>
                </a:solidFill>
                <a:cs typeface="Calibri"/>
              </a:rPr>
              <a:t>Goal: Create Multi-Source Dataset</a:t>
            </a:r>
            <a:endParaRPr lang="en-US" sz="1600" dirty="0">
              <a:solidFill>
                <a:srgbClr val="7F7F7F"/>
              </a:solidFill>
              <a:ea typeface="Calibri"/>
              <a:cs typeface="Calibri"/>
            </a:endParaRPr>
          </a:p>
        </p:txBody>
      </p:sp>
      <p:pic>
        <p:nvPicPr>
          <p:cNvPr id="16" name="Grafik 57" descr="A black and white network&#10;&#10;Description automatically generated">
            <a:extLst>
              <a:ext uri="{FF2B5EF4-FFF2-40B4-BE49-F238E27FC236}">
                <a16:creationId xmlns:a16="http://schemas.microsoft.com/office/drawing/2014/main" id="{7BBDC516-C0BD-3869-616E-B60425556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1" y="232043"/>
            <a:ext cx="2743200" cy="1828800"/>
          </a:xfrm>
          <a:prstGeom prst="rect">
            <a:avLst/>
          </a:prstGeom>
        </p:spPr>
      </p:pic>
      <p:sp>
        <p:nvSpPr>
          <p:cNvPr id="2" name="Titel 4">
            <a:extLst>
              <a:ext uri="{FF2B5EF4-FFF2-40B4-BE49-F238E27FC236}">
                <a16:creationId xmlns:a16="http://schemas.microsoft.com/office/drawing/2014/main" id="{4B94F176-31F3-A459-90D4-AB77CF85F081}"/>
              </a:ext>
            </a:extLst>
          </p:cNvPr>
          <p:cNvSpPr txBox="1">
            <a:spLocks/>
          </p:cNvSpPr>
          <p:nvPr/>
        </p:nvSpPr>
        <p:spPr>
          <a:xfrm>
            <a:off x="3269256" y="3419573"/>
            <a:ext cx="2828477" cy="9528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1600" b="1" dirty="0" err="1">
                <a:solidFill>
                  <a:srgbClr val="7F7F7F"/>
                </a:solidFill>
                <a:cs typeface="Calibri"/>
              </a:rPr>
              <a:t>should</a:t>
            </a:r>
            <a:r>
              <a:rPr lang="de-DE" sz="1600" b="1" dirty="0">
                <a:solidFill>
                  <a:srgbClr val="7F7F7F"/>
                </a:solidFill>
                <a:cs typeface="Calibri"/>
              </a:rPr>
              <a:t> </a:t>
            </a:r>
            <a:r>
              <a:rPr lang="de-DE" sz="1600" b="1" dirty="0" err="1">
                <a:solidFill>
                  <a:srgbClr val="7F7F7F"/>
                </a:solidFill>
                <a:cs typeface="Calibri"/>
              </a:rPr>
              <a:t>contain</a:t>
            </a:r>
            <a:r>
              <a:rPr lang="de-DE" sz="1600" b="1" dirty="0">
                <a:solidFill>
                  <a:srgbClr val="7F7F7F"/>
                </a:solidFill>
                <a:cs typeface="Calibri"/>
              </a:rPr>
              <a:t> </a:t>
            </a:r>
            <a:r>
              <a:rPr lang="de-DE" sz="1600" b="1" dirty="0" err="1">
                <a:solidFill>
                  <a:srgbClr val="7F7F7F"/>
                </a:solidFill>
                <a:cs typeface="Calibri"/>
              </a:rPr>
              <a:t>sentences</a:t>
            </a:r>
            <a:r>
              <a:rPr lang="de-DE" sz="1600" b="1" dirty="0">
                <a:solidFill>
                  <a:srgbClr val="7F7F7F"/>
                </a:solidFill>
                <a:cs typeface="Calibri"/>
              </a:rPr>
              <a:t> </a:t>
            </a:r>
            <a:r>
              <a:rPr lang="de-DE" sz="1600" b="1" dirty="0" err="1">
                <a:solidFill>
                  <a:srgbClr val="7F7F7F"/>
                </a:solidFill>
                <a:cs typeface="Calibri"/>
              </a:rPr>
              <a:t>with</a:t>
            </a:r>
            <a:r>
              <a:rPr lang="de-DE" sz="1600" b="1" dirty="0">
                <a:solidFill>
                  <a:srgbClr val="7F7F7F"/>
                </a:solidFill>
                <a:cs typeface="Calibri"/>
              </a:rPr>
              <a:t> </a:t>
            </a:r>
            <a:endParaRPr lang="en-US" dirty="0">
              <a:solidFill>
                <a:srgbClr val="003361"/>
              </a:solidFill>
              <a:ea typeface="Calibri" panose="020F0502020204030204"/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de-DE" sz="1600" b="1" dirty="0">
                <a:solidFill>
                  <a:srgbClr val="7F7F7F"/>
                </a:solidFill>
                <a:cs typeface="Calibri"/>
              </a:rPr>
              <a:t>diverse </a:t>
            </a:r>
            <a:r>
              <a:rPr lang="de-DE" sz="1600" b="1" dirty="0" err="1">
                <a:solidFill>
                  <a:srgbClr val="7F7F7F"/>
                </a:solidFill>
                <a:cs typeface="Calibri"/>
              </a:rPr>
              <a:t>structure</a:t>
            </a:r>
            <a:endParaRPr lang="en-US" dirty="0" err="1">
              <a:solidFill>
                <a:srgbClr val="003361"/>
              </a:solidFill>
              <a:ea typeface="Calibri" panose="020F0502020204030204"/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de-DE" sz="1600" b="1" dirty="0">
                <a:solidFill>
                  <a:srgbClr val="7F7F7F"/>
                </a:solidFill>
                <a:cs typeface="Calibri"/>
              </a:rPr>
              <a:t>different </a:t>
            </a:r>
            <a:r>
              <a:rPr lang="de-DE" sz="1600" b="1" dirty="0" err="1">
                <a:solidFill>
                  <a:srgbClr val="7F7F7F"/>
                </a:solidFill>
                <a:cs typeface="Calibri"/>
              </a:rPr>
              <a:t>words</a:t>
            </a:r>
            <a:r>
              <a:rPr lang="de-DE" sz="1600" b="1" dirty="0">
                <a:solidFill>
                  <a:srgbClr val="7F7F7F"/>
                </a:solidFill>
                <a:cs typeface="Calibri"/>
              </a:rPr>
              <a:t> and </a:t>
            </a:r>
            <a:endParaRPr lang="en-US" dirty="0">
              <a:solidFill>
                <a:srgbClr val="003361"/>
              </a:solidFill>
              <a:ea typeface="Calibri" panose="020F0502020204030204"/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de-DE" sz="1600" b="1" dirty="0">
                <a:solidFill>
                  <a:srgbClr val="7F7F7F"/>
                </a:solidFill>
                <a:cs typeface="Calibri"/>
              </a:rPr>
              <a:t>different </a:t>
            </a:r>
            <a:r>
              <a:rPr lang="de-DE" sz="1600" b="1" dirty="0" err="1">
                <a:solidFill>
                  <a:srgbClr val="7F7F7F"/>
                </a:solidFill>
                <a:cs typeface="Calibri"/>
              </a:rPr>
              <a:t>topics</a:t>
            </a: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62442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4B7F6D-8D79-3707-D3E1-9DA3293C3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AB94D45-BF6F-D69A-CCFA-0B49A580A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10" name="Picture 9" descr="A screenshot of a screenshot of a website&#10;&#10;Description automatically generated">
            <a:extLst>
              <a:ext uri="{FF2B5EF4-FFF2-40B4-BE49-F238E27FC236}">
                <a16:creationId xmlns:a16="http://schemas.microsoft.com/office/drawing/2014/main" id="{1A59A8EF-F875-70A8-AFD0-5463E8EAA9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000" b="-227"/>
          <a:stretch/>
        </p:blipFill>
        <p:spPr>
          <a:xfrm>
            <a:off x="245099" y="742949"/>
            <a:ext cx="1943535" cy="1827286"/>
          </a:xfrm>
          <a:prstGeom prst="rect">
            <a:avLst/>
          </a:prstGeom>
        </p:spPr>
      </p:pic>
      <p:sp>
        <p:nvSpPr>
          <p:cNvPr id="12" name="Titel 4">
            <a:extLst>
              <a:ext uri="{FF2B5EF4-FFF2-40B4-BE49-F238E27FC236}">
                <a16:creationId xmlns:a16="http://schemas.microsoft.com/office/drawing/2014/main" id="{80BB2329-F590-5E5F-F7A8-FA637B1AA540}"/>
              </a:ext>
            </a:extLst>
          </p:cNvPr>
          <p:cNvSpPr txBox="1">
            <a:spLocks/>
          </p:cNvSpPr>
          <p:nvPr/>
        </p:nvSpPr>
        <p:spPr>
          <a:xfrm>
            <a:off x="-225433" y="188496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00" b="1">
                <a:solidFill>
                  <a:srgbClr val="444544"/>
                </a:solidFill>
                <a:cs typeface="Calibri"/>
              </a:rPr>
              <a:t>longbets.com</a:t>
            </a:r>
            <a:endParaRPr lang="en-US"/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EE005DDA-A11F-7376-95B8-DA408A572B28}"/>
              </a:ext>
            </a:extLst>
          </p:cNvPr>
          <p:cNvSpPr txBox="1">
            <a:spLocks/>
          </p:cNvSpPr>
          <p:nvPr/>
        </p:nvSpPr>
        <p:spPr>
          <a:xfrm>
            <a:off x="-170349" y="2775675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>
                <a:solidFill>
                  <a:srgbClr val="00B050"/>
                </a:solidFill>
                <a:cs typeface="Calibri"/>
              </a:rPr>
              <a:t>448</a:t>
            </a:r>
          </a:p>
        </p:txBody>
      </p:sp>
      <p:sp>
        <p:nvSpPr>
          <p:cNvPr id="14" name="Titel 4">
            <a:extLst>
              <a:ext uri="{FF2B5EF4-FFF2-40B4-BE49-F238E27FC236}">
                <a16:creationId xmlns:a16="http://schemas.microsoft.com/office/drawing/2014/main" id="{D2A89666-00AA-1991-92A4-8CF0DDCCA059}"/>
              </a:ext>
            </a:extLst>
          </p:cNvPr>
          <p:cNvSpPr txBox="1">
            <a:spLocks/>
          </p:cNvSpPr>
          <p:nvPr/>
        </p:nvSpPr>
        <p:spPr>
          <a:xfrm>
            <a:off x="-170351" y="3092410"/>
            <a:ext cx="2815080" cy="372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>
                <a:solidFill>
                  <a:srgbClr val="A5A5A5"/>
                </a:solidFill>
                <a:cs typeface="Calibri"/>
              </a:rPr>
              <a:t>positives</a:t>
            </a:r>
          </a:p>
        </p:txBody>
      </p:sp>
      <p:sp>
        <p:nvSpPr>
          <p:cNvPr id="15" name="Titel 4">
            <a:extLst>
              <a:ext uri="{FF2B5EF4-FFF2-40B4-BE49-F238E27FC236}">
                <a16:creationId xmlns:a16="http://schemas.microsoft.com/office/drawing/2014/main" id="{814A83E9-2AA0-990A-4483-7BA8261D48CA}"/>
              </a:ext>
            </a:extLst>
          </p:cNvPr>
          <p:cNvSpPr txBox="1">
            <a:spLocks/>
          </p:cNvSpPr>
          <p:nvPr/>
        </p:nvSpPr>
        <p:spPr>
          <a:xfrm>
            <a:off x="2094994" y="174724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00" b="1">
                <a:solidFill>
                  <a:srgbClr val="444544"/>
                </a:solidFill>
                <a:cs typeface="Calibri"/>
              </a:rPr>
              <a:t>envisioning.io</a:t>
            </a:r>
            <a:endParaRPr lang="en-US"/>
          </a:p>
        </p:txBody>
      </p:sp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199BC796-5806-A41C-7945-BDBCBC7F8C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72" r="58132" b="-308"/>
          <a:stretch/>
        </p:blipFill>
        <p:spPr>
          <a:xfrm>
            <a:off x="2451253" y="717501"/>
            <a:ext cx="1941729" cy="1870072"/>
          </a:xfrm>
          <a:prstGeom prst="rect">
            <a:avLst/>
          </a:prstGeom>
        </p:spPr>
      </p:pic>
      <p:sp>
        <p:nvSpPr>
          <p:cNvPr id="17" name="Titel 4">
            <a:extLst>
              <a:ext uri="{FF2B5EF4-FFF2-40B4-BE49-F238E27FC236}">
                <a16:creationId xmlns:a16="http://schemas.microsoft.com/office/drawing/2014/main" id="{763E0ED4-B60B-C1AD-AA70-B26C024D177A}"/>
              </a:ext>
            </a:extLst>
          </p:cNvPr>
          <p:cNvSpPr txBox="1">
            <a:spLocks/>
          </p:cNvSpPr>
          <p:nvPr/>
        </p:nvSpPr>
        <p:spPr>
          <a:xfrm>
            <a:off x="2067451" y="2686162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>
                <a:solidFill>
                  <a:srgbClr val="00B050"/>
                </a:solidFill>
                <a:cs typeface="Calibri"/>
              </a:rPr>
              <a:t>51</a:t>
            </a:r>
          </a:p>
        </p:txBody>
      </p:sp>
      <p:sp>
        <p:nvSpPr>
          <p:cNvPr id="18" name="Titel 4">
            <a:extLst>
              <a:ext uri="{FF2B5EF4-FFF2-40B4-BE49-F238E27FC236}">
                <a16:creationId xmlns:a16="http://schemas.microsoft.com/office/drawing/2014/main" id="{78FA8D38-E9FA-A3BA-D39B-66190E678039}"/>
              </a:ext>
            </a:extLst>
          </p:cNvPr>
          <p:cNvSpPr txBox="1">
            <a:spLocks/>
          </p:cNvSpPr>
          <p:nvPr/>
        </p:nvSpPr>
        <p:spPr>
          <a:xfrm>
            <a:off x="2094992" y="3023553"/>
            <a:ext cx="2815080" cy="372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>
                <a:solidFill>
                  <a:srgbClr val="A5A5A5"/>
                </a:solidFill>
                <a:cs typeface="Calibri"/>
              </a:rPr>
              <a:t>positives</a:t>
            </a:r>
          </a:p>
        </p:txBody>
      </p:sp>
      <p:sp>
        <p:nvSpPr>
          <p:cNvPr id="19" name="Titel 4">
            <a:extLst>
              <a:ext uri="{FF2B5EF4-FFF2-40B4-BE49-F238E27FC236}">
                <a16:creationId xmlns:a16="http://schemas.microsoft.com/office/drawing/2014/main" id="{BF8F5C49-F87A-481E-47FE-F88E5093BD61}"/>
              </a:ext>
            </a:extLst>
          </p:cNvPr>
          <p:cNvSpPr txBox="1">
            <a:spLocks/>
          </p:cNvSpPr>
          <p:nvPr/>
        </p:nvSpPr>
        <p:spPr>
          <a:xfrm>
            <a:off x="2053680" y="3670794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>
                <a:solidFill>
                  <a:srgbClr val="C00000"/>
                </a:solidFill>
                <a:cs typeface="Calibri"/>
              </a:rPr>
              <a:t>62</a:t>
            </a:r>
          </a:p>
        </p:txBody>
      </p:sp>
      <p:sp>
        <p:nvSpPr>
          <p:cNvPr id="20" name="Titel 4">
            <a:extLst>
              <a:ext uri="{FF2B5EF4-FFF2-40B4-BE49-F238E27FC236}">
                <a16:creationId xmlns:a16="http://schemas.microsoft.com/office/drawing/2014/main" id="{D73B26A1-01D8-F3D0-F8A7-88263A4F830A}"/>
              </a:ext>
            </a:extLst>
          </p:cNvPr>
          <p:cNvSpPr txBox="1">
            <a:spLocks/>
          </p:cNvSpPr>
          <p:nvPr/>
        </p:nvSpPr>
        <p:spPr>
          <a:xfrm>
            <a:off x="2053679" y="4008186"/>
            <a:ext cx="2815080" cy="372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>
                <a:solidFill>
                  <a:srgbClr val="A5A5A5"/>
                </a:solidFill>
                <a:cs typeface="Calibri"/>
              </a:rPr>
              <a:t>negatives</a:t>
            </a:r>
          </a:p>
        </p:txBody>
      </p:sp>
      <p:sp>
        <p:nvSpPr>
          <p:cNvPr id="21" name="Titel 4">
            <a:extLst>
              <a:ext uri="{FF2B5EF4-FFF2-40B4-BE49-F238E27FC236}">
                <a16:creationId xmlns:a16="http://schemas.microsoft.com/office/drawing/2014/main" id="{596FC9FF-8B89-2AB0-7520-5C8FD8BC1540}"/>
              </a:ext>
            </a:extLst>
          </p:cNvPr>
          <p:cNvSpPr txBox="1">
            <a:spLocks/>
          </p:cNvSpPr>
          <p:nvPr/>
        </p:nvSpPr>
        <p:spPr>
          <a:xfrm>
            <a:off x="-204778" y="3657023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>
                <a:solidFill>
                  <a:srgbClr val="C00000"/>
                </a:solidFill>
                <a:cs typeface="Calibri"/>
              </a:rPr>
              <a:t>0</a:t>
            </a:r>
          </a:p>
        </p:txBody>
      </p:sp>
      <p:sp>
        <p:nvSpPr>
          <p:cNvPr id="22" name="Titel 4">
            <a:extLst>
              <a:ext uri="{FF2B5EF4-FFF2-40B4-BE49-F238E27FC236}">
                <a16:creationId xmlns:a16="http://schemas.microsoft.com/office/drawing/2014/main" id="{01B15C40-9129-345B-BB35-872C711BCDD3}"/>
              </a:ext>
            </a:extLst>
          </p:cNvPr>
          <p:cNvSpPr txBox="1">
            <a:spLocks/>
          </p:cNvSpPr>
          <p:nvPr/>
        </p:nvSpPr>
        <p:spPr>
          <a:xfrm>
            <a:off x="-204779" y="3994415"/>
            <a:ext cx="2815080" cy="372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>
                <a:solidFill>
                  <a:srgbClr val="A5A5A5"/>
                </a:solidFill>
                <a:cs typeface="Calibri"/>
              </a:rPr>
              <a:t>negatives</a:t>
            </a:r>
          </a:p>
        </p:txBody>
      </p:sp>
      <p:sp>
        <p:nvSpPr>
          <p:cNvPr id="23" name="Titel 4">
            <a:extLst>
              <a:ext uri="{FF2B5EF4-FFF2-40B4-BE49-F238E27FC236}">
                <a16:creationId xmlns:a16="http://schemas.microsoft.com/office/drawing/2014/main" id="{95DB1B61-53D1-4AE1-E388-57D5B7543466}"/>
              </a:ext>
            </a:extLst>
          </p:cNvPr>
          <p:cNvSpPr txBox="1">
            <a:spLocks/>
          </p:cNvSpPr>
          <p:nvPr/>
        </p:nvSpPr>
        <p:spPr>
          <a:xfrm>
            <a:off x="4277711" y="195381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00" b="1" err="1">
                <a:solidFill>
                  <a:srgbClr val="444544"/>
                </a:solidFill>
                <a:cs typeface="Calibri"/>
              </a:rPr>
              <a:t>ChatGPT</a:t>
            </a:r>
            <a:endParaRPr lang="en-US" err="1"/>
          </a:p>
        </p:txBody>
      </p:sp>
      <p:sp>
        <p:nvSpPr>
          <p:cNvPr id="25" name="Titel 4">
            <a:extLst>
              <a:ext uri="{FF2B5EF4-FFF2-40B4-BE49-F238E27FC236}">
                <a16:creationId xmlns:a16="http://schemas.microsoft.com/office/drawing/2014/main" id="{E0D766A0-061D-7EE9-AD9D-6AF1288FD517}"/>
              </a:ext>
            </a:extLst>
          </p:cNvPr>
          <p:cNvSpPr txBox="1">
            <a:spLocks/>
          </p:cNvSpPr>
          <p:nvPr/>
        </p:nvSpPr>
        <p:spPr>
          <a:xfrm>
            <a:off x="4250168" y="2706819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>
                <a:solidFill>
                  <a:srgbClr val="00B050"/>
                </a:solidFill>
                <a:cs typeface="Calibri"/>
              </a:rPr>
              <a:t>305</a:t>
            </a:r>
          </a:p>
        </p:txBody>
      </p:sp>
      <p:sp>
        <p:nvSpPr>
          <p:cNvPr id="26" name="Titel 4">
            <a:extLst>
              <a:ext uri="{FF2B5EF4-FFF2-40B4-BE49-F238E27FC236}">
                <a16:creationId xmlns:a16="http://schemas.microsoft.com/office/drawing/2014/main" id="{86C15C0F-2E86-E1D3-E74D-7D1B6654B9CC}"/>
              </a:ext>
            </a:extLst>
          </p:cNvPr>
          <p:cNvSpPr txBox="1">
            <a:spLocks/>
          </p:cNvSpPr>
          <p:nvPr/>
        </p:nvSpPr>
        <p:spPr>
          <a:xfrm>
            <a:off x="4277709" y="3044210"/>
            <a:ext cx="2815080" cy="372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>
                <a:solidFill>
                  <a:srgbClr val="A5A5A5"/>
                </a:solidFill>
                <a:cs typeface="Calibri"/>
              </a:rPr>
              <a:t>positives</a:t>
            </a:r>
          </a:p>
        </p:txBody>
      </p:sp>
      <p:sp>
        <p:nvSpPr>
          <p:cNvPr id="27" name="Titel 4">
            <a:extLst>
              <a:ext uri="{FF2B5EF4-FFF2-40B4-BE49-F238E27FC236}">
                <a16:creationId xmlns:a16="http://schemas.microsoft.com/office/drawing/2014/main" id="{40EC6C2B-DBF7-D495-975B-66FBC8AB3806}"/>
              </a:ext>
            </a:extLst>
          </p:cNvPr>
          <p:cNvSpPr txBox="1">
            <a:spLocks/>
          </p:cNvSpPr>
          <p:nvPr/>
        </p:nvSpPr>
        <p:spPr>
          <a:xfrm>
            <a:off x="4236397" y="3691451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>
                <a:solidFill>
                  <a:srgbClr val="C00000"/>
                </a:solidFill>
                <a:cs typeface="Calibri"/>
              </a:rPr>
              <a:t>305</a:t>
            </a:r>
          </a:p>
        </p:txBody>
      </p:sp>
      <p:sp>
        <p:nvSpPr>
          <p:cNvPr id="28" name="Titel 4">
            <a:extLst>
              <a:ext uri="{FF2B5EF4-FFF2-40B4-BE49-F238E27FC236}">
                <a16:creationId xmlns:a16="http://schemas.microsoft.com/office/drawing/2014/main" id="{C39E10A8-6C28-0C2A-B1CB-FF54F2AE67D3}"/>
              </a:ext>
            </a:extLst>
          </p:cNvPr>
          <p:cNvSpPr txBox="1">
            <a:spLocks/>
          </p:cNvSpPr>
          <p:nvPr/>
        </p:nvSpPr>
        <p:spPr>
          <a:xfrm>
            <a:off x="4236396" y="4028843"/>
            <a:ext cx="2815080" cy="372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>
                <a:solidFill>
                  <a:srgbClr val="A5A5A5"/>
                </a:solidFill>
                <a:cs typeface="Calibri"/>
              </a:rPr>
              <a:t>negatives</a:t>
            </a:r>
          </a:p>
        </p:txBody>
      </p:sp>
      <p:pic>
        <p:nvPicPr>
          <p:cNvPr id="29" name="Picture 28" descr="ChatGPT - Wikipedia">
            <a:extLst>
              <a:ext uri="{FF2B5EF4-FFF2-40B4-BE49-F238E27FC236}">
                <a16:creationId xmlns:a16="http://schemas.microsoft.com/office/drawing/2014/main" id="{C443F8BD-5ABD-16B0-3601-9CDDBCE6AA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984" y="718162"/>
            <a:ext cx="1428062" cy="1428062"/>
          </a:xfrm>
          <a:prstGeom prst="rect">
            <a:avLst/>
          </a:prstGeom>
        </p:spPr>
      </p:pic>
      <p:sp>
        <p:nvSpPr>
          <p:cNvPr id="30" name="Titel 4">
            <a:extLst>
              <a:ext uri="{FF2B5EF4-FFF2-40B4-BE49-F238E27FC236}">
                <a16:creationId xmlns:a16="http://schemas.microsoft.com/office/drawing/2014/main" id="{CB884EA6-9B4E-9D5E-1020-B9658B0673BC}"/>
              </a:ext>
            </a:extLst>
          </p:cNvPr>
          <p:cNvSpPr txBox="1">
            <a:spLocks/>
          </p:cNvSpPr>
          <p:nvPr/>
        </p:nvSpPr>
        <p:spPr>
          <a:xfrm>
            <a:off x="6563711" y="188495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600" b="1">
                <a:solidFill>
                  <a:srgbClr val="444544"/>
                </a:solidFill>
                <a:cs typeface="Calibri"/>
              </a:rPr>
              <a:t>News</a:t>
            </a:r>
            <a:endParaRPr lang="en-US" err="1"/>
          </a:p>
        </p:txBody>
      </p:sp>
      <p:sp>
        <p:nvSpPr>
          <p:cNvPr id="31" name="Titel 4">
            <a:extLst>
              <a:ext uri="{FF2B5EF4-FFF2-40B4-BE49-F238E27FC236}">
                <a16:creationId xmlns:a16="http://schemas.microsoft.com/office/drawing/2014/main" id="{683C7469-7FC5-9D73-85B1-8919A1D09700}"/>
              </a:ext>
            </a:extLst>
          </p:cNvPr>
          <p:cNvSpPr txBox="1">
            <a:spLocks/>
          </p:cNvSpPr>
          <p:nvPr/>
        </p:nvSpPr>
        <p:spPr>
          <a:xfrm>
            <a:off x="6536168" y="2699933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>
                <a:solidFill>
                  <a:srgbClr val="00B050"/>
                </a:solidFill>
                <a:cs typeface="Calibri"/>
              </a:rPr>
              <a:t>2501</a:t>
            </a:r>
          </a:p>
        </p:txBody>
      </p:sp>
      <p:sp>
        <p:nvSpPr>
          <p:cNvPr id="32" name="Titel 4">
            <a:extLst>
              <a:ext uri="{FF2B5EF4-FFF2-40B4-BE49-F238E27FC236}">
                <a16:creationId xmlns:a16="http://schemas.microsoft.com/office/drawing/2014/main" id="{FD8617B8-DCB7-988A-1146-CF5C1525F7CF}"/>
              </a:ext>
            </a:extLst>
          </p:cNvPr>
          <p:cNvSpPr txBox="1">
            <a:spLocks/>
          </p:cNvSpPr>
          <p:nvPr/>
        </p:nvSpPr>
        <p:spPr>
          <a:xfrm>
            <a:off x="6563709" y="3037324"/>
            <a:ext cx="2815080" cy="372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>
                <a:solidFill>
                  <a:srgbClr val="A5A5A5"/>
                </a:solidFill>
                <a:cs typeface="Calibri"/>
              </a:rPr>
              <a:t>positives</a:t>
            </a:r>
          </a:p>
        </p:txBody>
      </p:sp>
      <p:sp>
        <p:nvSpPr>
          <p:cNvPr id="33" name="Titel 4">
            <a:extLst>
              <a:ext uri="{FF2B5EF4-FFF2-40B4-BE49-F238E27FC236}">
                <a16:creationId xmlns:a16="http://schemas.microsoft.com/office/drawing/2014/main" id="{1F68EEB8-C942-B15E-FED7-24BF80EB2930}"/>
              </a:ext>
            </a:extLst>
          </p:cNvPr>
          <p:cNvSpPr txBox="1">
            <a:spLocks/>
          </p:cNvSpPr>
          <p:nvPr/>
        </p:nvSpPr>
        <p:spPr>
          <a:xfrm>
            <a:off x="6522397" y="3684565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>
                <a:solidFill>
                  <a:srgbClr val="C00000"/>
                </a:solidFill>
                <a:cs typeface="Calibri"/>
              </a:rPr>
              <a:t>3128</a:t>
            </a:r>
          </a:p>
        </p:txBody>
      </p:sp>
      <p:sp>
        <p:nvSpPr>
          <p:cNvPr id="34" name="Titel 4">
            <a:extLst>
              <a:ext uri="{FF2B5EF4-FFF2-40B4-BE49-F238E27FC236}">
                <a16:creationId xmlns:a16="http://schemas.microsoft.com/office/drawing/2014/main" id="{F3A32A3E-92F6-AF0A-4625-A6BFD37E9787}"/>
              </a:ext>
            </a:extLst>
          </p:cNvPr>
          <p:cNvSpPr txBox="1">
            <a:spLocks/>
          </p:cNvSpPr>
          <p:nvPr/>
        </p:nvSpPr>
        <p:spPr>
          <a:xfrm>
            <a:off x="6522396" y="4021957"/>
            <a:ext cx="2815080" cy="372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>
                <a:solidFill>
                  <a:srgbClr val="A5A5A5"/>
                </a:solidFill>
                <a:cs typeface="Calibri"/>
              </a:rPr>
              <a:t>negatives</a:t>
            </a:r>
          </a:p>
        </p:txBody>
      </p:sp>
      <p:pic>
        <p:nvPicPr>
          <p:cNvPr id="36" name="Graphic 35">
            <a:extLst>
              <a:ext uri="{FF2B5EF4-FFF2-40B4-BE49-F238E27FC236}">
                <a16:creationId xmlns:a16="http://schemas.microsoft.com/office/drawing/2014/main" id="{D44AD0B0-66BE-81CC-A46D-260DE12D99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125850" y="615568"/>
            <a:ext cx="1612593" cy="161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190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8" grpId="0"/>
      <p:bldP spid="19" grpId="0"/>
      <p:bldP spid="20" grpId="0"/>
      <p:bldP spid="23" grpId="0"/>
      <p:bldP spid="25" grpId="0"/>
      <p:bldP spid="26" grpId="0"/>
      <p:bldP spid="27" grpId="0"/>
      <p:bldP spid="28" grpId="0"/>
      <p:bldP spid="30" grpId="0"/>
      <p:bldP spid="31" grpId="0"/>
      <p:bldP spid="32" grpId="0"/>
      <p:bldP spid="33" grpId="0"/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BC2AA6-8554-7671-AC60-F52A1AB96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C441450-B9E4-FCC9-9B83-0F82012F7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DE"/>
              <a:t>Seite </a:t>
            </a:r>
            <a:fld id="{EBA229B5-7CFD-BC45-B1DD-7E8FA6FF2A01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3" name="Titel 4">
            <a:extLst>
              <a:ext uri="{FF2B5EF4-FFF2-40B4-BE49-F238E27FC236}">
                <a16:creationId xmlns:a16="http://schemas.microsoft.com/office/drawing/2014/main" id="{96649E4A-D309-40ED-4523-2A00BDFE8EDF}"/>
              </a:ext>
            </a:extLst>
          </p:cNvPr>
          <p:cNvSpPr txBox="1">
            <a:spLocks/>
          </p:cNvSpPr>
          <p:nvPr/>
        </p:nvSpPr>
        <p:spPr>
          <a:xfrm>
            <a:off x="408035" y="2651736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>
                <a:solidFill>
                  <a:srgbClr val="00B050"/>
                </a:solidFill>
                <a:cs typeface="Calibri"/>
              </a:rPr>
              <a:t>3305</a:t>
            </a:r>
          </a:p>
        </p:txBody>
      </p:sp>
      <p:sp>
        <p:nvSpPr>
          <p:cNvPr id="14" name="Titel 4">
            <a:extLst>
              <a:ext uri="{FF2B5EF4-FFF2-40B4-BE49-F238E27FC236}">
                <a16:creationId xmlns:a16="http://schemas.microsoft.com/office/drawing/2014/main" id="{61D38AC1-1952-E83E-6536-787411AD1B1F}"/>
              </a:ext>
            </a:extLst>
          </p:cNvPr>
          <p:cNvSpPr txBox="1">
            <a:spLocks/>
          </p:cNvSpPr>
          <p:nvPr/>
        </p:nvSpPr>
        <p:spPr>
          <a:xfrm>
            <a:off x="408034" y="2968471"/>
            <a:ext cx="2815080" cy="372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>
                <a:solidFill>
                  <a:srgbClr val="A5A5A5"/>
                </a:solidFill>
                <a:cs typeface="Calibri"/>
              </a:rPr>
              <a:t>positives</a:t>
            </a:r>
          </a:p>
        </p:txBody>
      </p:sp>
      <p:sp>
        <p:nvSpPr>
          <p:cNvPr id="21" name="Titel 4">
            <a:extLst>
              <a:ext uri="{FF2B5EF4-FFF2-40B4-BE49-F238E27FC236}">
                <a16:creationId xmlns:a16="http://schemas.microsoft.com/office/drawing/2014/main" id="{EF048151-11FA-F0DE-279A-5BABBA9E2401}"/>
              </a:ext>
            </a:extLst>
          </p:cNvPr>
          <p:cNvSpPr txBox="1">
            <a:spLocks/>
          </p:cNvSpPr>
          <p:nvPr/>
        </p:nvSpPr>
        <p:spPr>
          <a:xfrm>
            <a:off x="6116149" y="2658619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200" b="1">
                <a:solidFill>
                  <a:srgbClr val="C00000"/>
                </a:solidFill>
                <a:cs typeface="Calibri"/>
              </a:rPr>
              <a:t>3495</a:t>
            </a:r>
          </a:p>
        </p:txBody>
      </p:sp>
      <p:sp>
        <p:nvSpPr>
          <p:cNvPr id="22" name="Titel 4">
            <a:extLst>
              <a:ext uri="{FF2B5EF4-FFF2-40B4-BE49-F238E27FC236}">
                <a16:creationId xmlns:a16="http://schemas.microsoft.com/office/drawing/2014/main" id="{07B09C68-E380-A8DC-D476-DCE50B26B9F9}"/>
              </a:ext>
            </a:extLst>
          </p:cNvPr>
          <p:cNvSpPr txBox="1">
            <a:spLocks/>
          </p:cNvSpPr>
          <p:nvPr/>
        </p:nvSpPr>
        <p:spPr>
          <a:xfrm>
            <a:off x="6116148" y="2996011"/>
            <a:ext cx="2815080" cy="372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b="1">
                <a:solidFill>
                  <a:srgbClr val="A5A5A5"/>
                </a:solidFill>
                <a:cs typeface="Calibri"/>
              </a:rPr>
              <a:t>negatives</a:t>
            </a:r>
          </a:p>
        </p:txBody>
      </p:sp>
      <p:sp>
        <p:nvSpPr>
          <p:cNvPr id="2" name="Titel 4">
            <a:extLst>
              <a:ext uri="{FF2B5EF4-FFF2-40B4-BE49-F238E27FC236}">
                <a16:creationId xmlns:a16="http://schemas.microsoft.com/office/drawing/2014/main" id="{297528E5-E8A0-5518-4713-E05A9E6456D6}"/>
              </a:ext>
            </a:extLst>
          </p:cNvPr>
          <p:cNvSpPr txBox="1">
            <a:spLocks/>
          </p:cNvSpPr>
          <p:nvPr/>
        </p:nvSpPr>
        <p:spPr>
          <a:xfrm>
            <a:off x="3231108" y="1508735"/>
            <a:ext cx="2815080" cy="4754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800" b="1">
                <a:solidFill>
                  <a:schemeClr val="accent2">
                    <a:lumMod val="60000"/>
                    <a:lumOff val="40000"/>
                  </a:schemeClr>
                </a:solidFill>
                <a:cs typeface="Calibri"/>
              </a:rPr>
              <a:t>6800</a:t>
            </a:r>
          </a:p>
        </p:txBody>
      </p:sp>
      <p:sp>
        <p:nvSpPr>
          <p:cNvPr id="3" name="Titel 4">
            <a:extLst>
              <a:ext uri="{FF2B5EF4-FFF2-40B4-BE49-F238E27FC236}">
                <a16:creationId xmlns:a16="http://schemas.microsoft.com/office/drawing/2014/main" id="{364ECC21-3E77-E443-39DD-15E8E82AAD85}"/>
              </a:ext>
            </a:extLst>
          </p:cNvPr>
          <p:cNvSpPr txBox="1">
            <a:spLocks/>
          </p:cNvSpPr>
          <p:nvPr/>
        </p:nvSpPr>
        <p:spPr>
          <a:xfrm>
            <a:off x="2700921" y="1983837"/>
            <a:ext cx="3875453" cy="372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3600" b="1">
                <a:solidFill>
                  <a:srgbClr val="A5A5A5"/>
                </a:solidFill>
                <a:cs typeface="Calibri"/>
              </a:rPr>
              <a:t>total </a:t>
            </a:r>
            <a:r>
              <a:rPr lang="de-DE" sz="3600" b="1" err="1">
                <a:solidFill>
                  <a:srgbClr val="A5A5A5"/>
                </a:solidFill>
                <a:cs typeface="Calibri"/>
              </a:rPr>
              <a:t>sentences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3087341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Universität Innsbruck 23">
      <a:dk1>
        <a:srgbClr val="343433"/>
      </a:dk1>
      <a:lt1>
        <a:srgbClr val="FFFFFF"/>
      </a:lt1>
      <a:dk2>
        <a:srgbClr val="44546A"/>
      </a:dk2>
      <a:lt2>
        <a:srgbClr val="E7E6E6"/>
      </a:lt2>
      <a:accent1>
        <a:srgbClr val="003361"/>
      </a:accent1>
      <a:accent2>
        <a:srgbClr val="F39200"/>
      </a:accent2>
      <a:accent3>
        <a:srgbClr val="CACBCA"/>
      </a:accent3>
      <a:accent4>
        <a:srgbClr val="898A89"/>
      </a:accent4>
      <a:accent5>
        <a:srgbClr val="767776"/>
      </a:accent5>
      <a:accent6>
        <a:srgbClr val="4C4D4C"/>
      </a:accent6>
      <a:hlink>
        <a:srgbClr val="343433"/>
      </a:hlink>
      <a:folHlink>
        <a:srgbClr val="343433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(16:9)</PresentationFormat>
  <Slides>24</Slides>
  <Notes>1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</vt:lpstr>
      <vt:lpstr>Future Timelines: Extraction and Visualization of Future-Related Content From News Articles</vt:lpstr>
      <vt:lpstr>PowerPoint Presentation</vt:lpstr>
      <vt:lpstr>PowerPoint Presentation</vt:lpstr>
      <vt:lpstr>Data Retrieval</vt:lpstr>
      <vt:lpstr>&lt;/NewsCatcher&gt; News API</vt:lpstr>
      <vt:lpstr>PowerPoint Presentation</vt:lpstr>
      <vt:lpstr>Classification</vt:lpstr>
      <vt:lpstr>PowerPoint Presentation</vt:lpstr>
      <vt:lpstr>PowerPoint Presentation</vt:lpstr>
      <vt:lpstr>Classification</vt:lpstr>
      <vt:lpstr>PowerPoint Presentation</vt:lpstr>
      <vt:lpstr>&lt;/NewsCatcher&gt; News API</vt:lpstr>
      <vt:lpstr>PowerPoint Presentation</vt:lpstr>
      <vt:lpstr>PowerPoint Presentation</vt:lpstr>
      <vt:lpstr>Topic Modeling</vt:lpstr>
      <vt:lpstr>PowerPoint Presentation</vt:lpstr>
      <vt:lpstr>PowerPoint Presentation</vt:lpstr>
      <vt:lpstr>PowerPoint Presentation</vt:lpstr>
      <vt:lpstr>Time-Tagging</vt:lpstr>
      <vt:lpstr>PowerPoint Presentation</vt:lpstr>
      <vt:lpstr>Time-Tagging</vt:lpstr>
      <vt:lpstr>PowerPoint Presentation</vt:lpstr>
      <vt:lpstr>chronicle2050.regevson.com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 Office-Anwender</dc:creator>
  <cp:revision>42</cp:revision>
  <dcterms:created xsi:type="dcterms:W3CDTF">2017-06-06T07:41:45Z</dcterms:created>
  <dcterms:modified xsi:type="dcterms:W3CDTF">2024-01-25T14:37:15Z</dcterms:modified>
</cp:coreProperties>
</file>